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25"/>
  </p:notesMasterIdLst>
  <p:sldIdLst>
    <p:sldId id="306" r:id="rId2"/>
    <p:sldId id="348" r:id="rId3"/>
    <p:sldId id="355" r:id="rId4"/>
    <p:sldId id="349" r:id="rId5"/>
    <p:sldId id="352" r:id="rId6"/>
    <p:sldId id="353" r:id="rId7"/>
    <p:sldId id="390" r:id="rId8"/>
    <p:sldId id="391" r:id="rId9"/>
    <p:sldId id="398" r:id="rId10"/>
    <p:sldId id="392" r:id="rId11"/>
    <p:sldId id="397" r:id="rId12"/>
    <p:sldId id="393" r:id="rId13"/>
    <p:sldId id="394" r:id="rId14"/>
    <p:sldId id="395" r:id="rId15"/>
    <p:sldId id="396" r:id="rId16"/>
    <p:sldId id="378" r:id="rId17"/>
    <p:sldId id="379" r:id="rId18"/>
    <p:sldId id="380" r:id="rId19"/>
    <p:sldId id="382" r:id="rId20"/>
    <p:sldId id="384" r:id="rId21"/>
    <p:sldId id="328" r:id="rId22"/>
    <p:sldId id="367" r:id="rId23"/>
    <p:sldId id="329" r:id="rId2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1004"/>
    <a:srgbClr val="FDFDFD"/>
    <a:srgbClr val="06080A"/>
    <a:srgbClr val="F3644B"/>
    <a:srgbClr val="FEFEFE"/>
    <a:srgbClr val="FCFCFC"/>
    <a:srgbClr val="FAFAFA"/>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73"/>
  </p:normalViewPr>
  <p:slideViewPr>
    <p:cSldViewPr snapToGrid="0" showGuides="1">
      <p:cViewPr varScale="1">
        <p:scale>
          <a:sx n="120" d="100"/>
          <a:sy n="120" d="100"/>
        </p:scale>
        <p:origin x="256" y="176"/>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803572-2981-4EE3-8222-0BF6052877F1}" type="datetimeFigureOut">
              <a:rPr lang="zh-CN" altLang="en-US" smtClean="0"/>
              <a:t>2018/10/24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C1CCA4-A5B7-46B3-A961-85F248444BA5}" type="slidenum">
              <a:rPr lang="zh-CN" altLang="en-US" smtClean="0"/>
              <a:t>‹#›</a:t>
            </a:fld>
            <a:endParaRPr lang="zh-CN" altLang="en-US"/>
          </a:p>
        </p:txBody>
      </p:sp>
    </p:spTree>
    <p:extLst>
      <p:ext uri="{BB962C8B-B14F-4D97-AF65-F5344CB8AC3E}">
        <p14:creationId xmlns:p14="http://schemas.microsoft.com/office/powerpoint/2010/main" val="4281097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821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Big Image Placeholder">
    <p:spTree>
      <p:nvGrpSpPr>
        <p:cNvPr id="1" name=""/>
        <p:cNvGrpSpPr/>
        <p:nvPr/>
      </p:nvGrpSpPr>
      <p:grpSpPr>
        <a:xfrm>
          <a:off x="0" y="0"/>
          <a:ext cx="0" cy="0"/>
          <a:chOff x="0" y="0"/>
          <a:chExt cx="0" cy="0"/>
        </a:xfrm>
      </p:grpSpPr>
      <p:sp>
        <p:nvSpPr>
          <p:cNvPr id="11" name="Picture Placeholder 2"/>
          <p:cNvSpPr>
            <a:spLocks noGrp="1"/>
          </p:cNvSpPr>
          <p:nvPr>
            <p:ph type="pic" sz="quarter" idx="13"/>
          </p:nvPr>
        </p:nvSpPr>
        <p:spPr>
          <a:xfrm>
            <a:off x="874539" y="1524000"/>
            <a:ext cx="3356022" cy="4035778"/>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
        <p:nvSpPr>
          <p:cNvPr id="12" name="Picture Placeholder 2"/>
          <p:cNvSpPr>
            <a:spLocks noGrp="1"/>
          </p:cNvSpPr>
          <p:nvPr>
            <p:ph type="pic" sz="quarter" idx="14"/>
          </p:nvPr>
        </p:nvSpPr>
        <p:spPr>
          <a:xfrm>
            <a:off x="4467876" y="1524000"/>
            <a:ext cx="3356022" cy="4035778"/>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
        <p:nvSpPr>
          <p:cNvPr id="13" name="Picture Placeholder 2"/>
          <p:cNvSpPr>
            <a:spLocks noGrp="1"/>
          </p:cNvSpPr>
          <p:nvPr>
            <p:ph type="pic" sz="quarter" idx="15"/>
          </p:nvPr>
        </p:nvSpPr>
        <p:spPr>
          <a:xfrm>
            <a:off x="8059715" y="1524000"/>
            <a:ext cx="3356022" cy="4035778"/>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Tree>
    <p:extLst>
      <p:ext uri="{BB962C8B-B14F-4D97-AF65-F5344CB8AC3E}">
        <p14:creationId xmlns:p14="http://schemas.microsoft.com/office/powerpoint/2010/main" val="688712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Big Image Placeholder">
    <p:spTree>
      <p:nvGrpSpPr>
        <p:cNvPr id="1" name=""/>
        <p:cNvGrpSpPr/>
        <p:nvPr/>
      </p:nvGrpSpPr>
      <p:grpSpPr>
        <a:xfrm>
          <a:off x="0" y="0"/>
          <a:ext cx="0" cy="0"/>
          <a:chOff x="0" y="0"/>
          <a:chExt cx="0" cy="0"/>
        </a:xfrm>
      </p:grpSpPr>
      <p:sp>
        <p:nvSpPr>
          <p:cNvPr id="13" name="Picture Placeholder 2"/>
          <p:cNvSpPr>
            <a:spLocks noGrp="1"/>
          </p:cNvSpPr>
          <p:nvPr>
            <p:ph type="pic" sz="quarter" idx="15"/>
          </p:nvPr>
        </p:nvSpPr>
        <p:spPr>
          <a:xfrm>
            <a:off x="770932" y="1498600"/>
            <a:ext cx="2586934" cy="4292600"/>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
        <p:nvSpPr>
          <p:cNvPr id="9" name="Picture Placeholder 2"/>
          <p:cNvSpPr>
            <a:spLocks noGrp="1"/>
          </p:cNvSpPr>
          <p:nvPr>
            <p:ph type="pic" sz="quarter" idx="16"/>
          </p:nvPr>
        </p:nvSpPr>
        <p:spPr>
          <a:xfrm>
            <a:off x="3460511" y="1498600"/>
            <a:ext cx="2586934" cy="4292600"/>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
        <p:nvSpPr>
          <p:cNvPr id="10" name="Picture Placeholder 2"/>
          <p:cNvSpPr>
            <a:spLocks noGrp="1"/>
          </p:cNvSpPr>
          <p:nvPr>
            <p:ph type="pic" sz="quarter" idx="17"/>
          </p:nvPr>
        </p:nvSpPr>
        <p:spPr>
          <a:xfrm>
            <a:off x="6152495" y="1498600"/>
            <a:ext cx="2586934" cy="4292600"/>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
        <p:nvSpPr>
          <p:cNvPr id="14" name="Picture Placeholder 2"/>
          <p:cNvSpPr>
            <a:spLocks noGrp="1"/>
          </p:cNvSpPr>
          <p:nvPr>
            <p:ph type="pic" sz="quarter" idx="18"/>
          </p:nvPr>
        </p:nvSpPr>
        <p:spPr>
          <a:xfrm>
            <a:off x="8842074" y="1498600"/>
            <a:ext cx="2586934" cy="4292600"/>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Tree>
    <p:extLst>
      <p:ext uri="{BB962C8B-B14F-4D97-AF65-F5344CB8AC3E}">
        <p14:creationId xmlns:p14="http://schemas.microsoft.com/office/powerpoint/2010/main" val="9502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4" name="Picture Placeholder 2"/>
          <p:cNvSpPr>
            <a:spLocks noGrp="1"/>
          </p:cNvSpPr>
          <p:nvPr>
            <p:ph type="pic" sz="quarter" idx="10" hasCustomPrompt="1"/>
          </p:nvPr>
        </p:nvSpPr>
        <p:spPr>
          <a:xfrm>
            <a:off x="3315062" y="2529491"/>
            <a:ext cx="5551552" cy="3099507"/>
          </a:xfrm>
          <a:prstGeom prst="rect">
            <a:avLst/>
          </a:prstGeom>
        </p:spPr>
        <p:txBody>
          <a:bodyPr>
            <a:normAutofit/>
          </a:bodyPr>
          <a:lstStyle>
            <a:lvl1pPr>
              <a:defRPr sz="1200" baseline="0"/>
            </a:lvl1pPr>
          </a:lstStyle>
          <a:p>
            <a:r>
              <a:rPr lang="en-US" dirty="0"/>
              <a:t>Drag your picture here and Send to back</a:t>
            </a:r>
          </a:p>
        </p:txBody>
      </p:sp>
    </p:spTree>
    <p:extLst>
      <p:ext uri="{BB962C8B-B14F-4D97-AF65-F5344CB8AC3E}">
        <p14:creationId xmlns:p14="http://schemas.microsoft.com/office/powerpoint/2010/main" val="12873526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1907840"/>
      </p:ext>
    </p:extLst>
  </p:cSld>
  <p:clrMap bg1="lt1" tx1="dk1" bg2="lt2" tx2="dk2" accent1="accent1" accent2="accent2" accent3="accent3" accent4="accent4" accent5="accent5" accent6="accent6" hlink="hlink" folHlink="folHlink"/>
  <p:sldLayoutIdLst>
    <p:sldLayoutId id="2147483660" r:id="rId1"/>
    <p:sldLayoutId id="2147483665" r:id="rId2"/>
    <p:sldLayoutId id="2147483666" r:id="rId3"/>
    <p:sldLayoutId id="2147483670" r:id="rId4"/>
  </p:sldLayoutIdLst>
  <p:hf hdr="0" ftr="0" dt="0"/>
  <p:txStyles>
    <p:titleStyle>
      <a:lvl1pPr algn="l" defTabSz="914083" rtl="0" eaLnBrk="1" latinLnBrk="0" hangingPunct="1">
        <a:lnSpc>
          <a:spcPct val="90000"/>
        </a:lnSpc>
        <a:spcBef>
          <a:spcPct val="0"/>
        </a:spcBef>
        <a:buNone/>
        <a:defRPr lang="en-US" sz="3000" kern="1200">
          <a:solidFill>
            <a:schemeClr val="tx1"/>
          </a:solidFill>
          <a:latin typeface="Lato" panose="020F0502020204030203" pitchFamily="34" charset="0"/>
          <a:ea typeface="+mj-ea"/>
          <a:cs typeface="+mj-cs"/>
        </a:defRPr>
      </a:lvl1pPr>
    </p:titleStyle>
    <p:bodyStyle>
      <a:lvl1pPr marL="228600" indent="-228600" algn="l" defTabSz="914083"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800" indent="-228600" algn="l" defTabSz="914083"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2683" indent="-228600" algn="l" defTabSz="914083"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599883" indent="-228600" algn="l" defTabSz="914083"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7083" indent="-228600" algn="l" defTabSz="914083"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39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083" rtl="0" eaLnBrk="1" latinLnBrk="0" hangingPunct="1">
        <a:defRPr sz="1800" kern="1200">
          <a:solidFill>
            <a:schemeClr val="tx1"/>
          </a:solidFill>
          <a:latin typeface="+mn-lt"/>
          <a:ea typeface="+mn-ea"/>
          <a:cs typeface="+mn-cs"/>
        </a:defRPr>
      </a:lvl1pPr>
      <a:lvl2pPr marL="457200" algn="l" defTabSz="914083" rtl="0" eaLnBrk="1" latinLnBrk="0" hangingPunct="1">
        <a:defRPr sz="1800" kern="1200">
          <a:solidFill>
            <a:schemeClr val="tx1"/>
          </a:solidFill>
          <a:latin typeface="+mn-lt"/>
          <a:ea typeface="+mn-ea"/>
          <a:cs typeface="+mn-cs"/>
        </a:defRPr>
      </a:lvl2pPr>
      <a:lvl3pPr marL="914083" algn="l" defTabSz="914083" rtl="0" eaLnBrk="1" latinLnBrk="0" hangingPunct="1">
        <a:defRPr sz="1800" kern="1200">
          <a:solidFill>
            <a:schemeClr val="tx1"/>
          </a:solidFill>
          <a:latin typeface="+mn-lt"/>
          <a:ea typeface="+mn-ea"/>
          <a:cs typeface="+mn-cs"/>
        </a:defRPr>
      </a:lvl3pPr>
      <a:lvl4pPr marL="1371283" algn="l" defTabSz="914083" rtl="0" eaLnBrk="1" latinLnBrk="0" hangingPunct="1">
        <a:defRPr sz="1800" kern="1200">
          <a:solidFill>
            <a:schemeClr val="tx1"/>
          </a:solidFill>
          <a:latin typeface="+mn-lt"/>
          <a:ea typeface="+mn-ea"/>
          <a:cs typeface="+mn-cs"/>
        </a:defRPr>
      </a:lvl4pPr>
      <a:lvl5pPr marL="1828483" algn="l" defTabSz="914083" rtl="0" eaLnBrk="1" latinLnBrk="0" hangingPunct="1">
        <a:defRPr sz="1800" kern="1200">
          <a:solidFill>
            <a:schemeClr val="tx1"/>
          </a:solidFill>
          <a:latin typeface="+mn-lt"/>
          <a:ea typeface="+mn-ea"/>
          <a:cs typeface="+mn-cs"/>
        </a:defRPr>
      </a:lvl5pPr>
      <a:lvl6pPr marL="2285683" algn="l" defTabSz="914083" rtl="0" eaLnBrk="1" latinLnBrk="0" hangingPunct="1">
        <a:defRPr sz="1800" kern="1200">
          <a:solidFill>
            <a:schemeClr val="tx1"/>
          </a:solidFill>
          <a:latin typeface="+mn-lt"/>
          <a:ea typeface="+mn-ea"/>
          <a:cs typeface="+mn-cs"/>
        </a:defRPr>
      </a:lvl6pPr>
      <a:lvl7pPr marL="2742565" algn="l" defTabSz="914083" rtl="0" eaLnBrk="1" latinLnBrk="0" hangingPunct="1">
        <a:defRPr sz="1800" kern="1200">
          <a:solidFill>
            <a:schemeClr val="tx1"/>
          </a:solidFill>
          <a:latin typeface="+mn-lt"/>
          <a:ea typeface="+mn-ea"/>
          <a:cs typeface="+mn-cs"/>
        </a:defRPr>
      </a:lvl7pPr>
      <a:lvl8pPr marL="3199765" algn="l" defTabSz="914083" rtl="0" eaLnBrk="1" latinLnBrk="0" hangingPunct="1">
        <a:defRPr sz="1800" kern="1200">
          <a:solidFill>
            <a:schemeClr val="tx1"/>
          </a:solidFill>
          <a:latin typeface="+mn-lt"/>
          <a:ea typeface="+mn-ea"/>
          <a:cs typeface="+mn-cs"/>
        </a:defRPr>
      </a:lvl8pPr>
      <a:lvl9pPr marL="3656965" algn="l" defTabSz="91408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alipay/sofa-mesh" TargetMode="External"/><Relationship Id="rId2" Type="http://schemas.openxmlformats.org/officeDocument/2006/relationships/hyperlink" Target="https://github.com/istio/istio" TargetMode="External"/><Relationship Id="rId1" Type="http://schemas.openxmlformats.org/officeDocument/2006/relationships/slideLayout" Target="../slideLayouts/slideLayout4.xml"/><Relationship Id="rId5" Type="http://schemas.openxmlformats.org/officeDocument/2006/relationships/image" Target="../media/image2.tiff"/><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hyperlink" Target="https://www.envoyproxy.io/" TargetMode="External"/><Relationship Id="rId2" Type="http://schemas.openxmlformats.org/officeDocument/2006/relationships/image" Target="../media/image4.png"/><Relationship Id="rId1" Type="http://schemas.openxmlformats.org/officeDocument/2006/relationships/slideLayout" Target="../slideLayouts/slideLayout4.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4.xml"/><Relationship Id="rId5" Type="http://schemas.openxmlformats.org/officeDocument/2006/relationships/image" Target="../media/image15.png"/><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tiff"/><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tif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15" name="TextBox 100"/>
          <p:cNvSpPr txBox="1"/>
          <p:nvPr/>
        </p:nvSpPr>
        <p:spPr>
          <a:xfrm>
            <a:off x="7505205" y="5845670"/>
            <a:ext cx="4548249" cy="646337"/>
          </a:xfrm>
          <a:prstGeom prst="rect">
            <a:avLst/>
          </a:prstGeom>
          <a:noFill/>
        </p:spPr>
        <p:txBody>
          <a:bodyPr wrap="square" lIns="91445" tIns="45723" rIns="91445" bIns="45723" rtlCol="0">
            <a:spAutoFit/>
          </a:bodyPr>
          <a:lstStyle/>
          <a:p>
            <a:pPr defTabSz="914083"/>
            <a:r>
              <a:rPr lang="id-ID" b="1" i="1" dirty="0">
                <a:solidFill>
                  <a:srgbClr val="001004"/>
                </a:solidFill>
                <a:latin typeface="仿宋" panose="02010609060101010101" pitchFamily="49" charset="-122"/>
                <a:ea typeface="仿宋" panose="02010609060101010101" pitchFamily="49" charset="-122"/>
                <a:cs typeface="+mn-ea"/>
                <a:sym typeface="+mn-lt"/>
                <a:hlinkClick r:id="rId2"/>
              </a:rPr>
              <a:t>https://github.com/istio/istio</a:t>
            </a:r>
            <a:endParaRPr lang="id-ID" b="1" i="1" dirty="0">
              <a:solidFill>
                <a:srgbClr val="001004"/>
              </a:solidFill>
              <a:latin typeface="仿宋" panose="02010609060101010101" pitchFamily="49" charset="-122"/>
              <a:ea typeface="仿宋" panose="02010609060101010101" pitchFamily="49" charset="-122"/>
              <a:cs typeface="+mn-ea"/>
              <a:sym typeface="+mn-lt"/>
            </a:endParaRPr>
          </a:p>
          <a:p>
            <a:pPr defTabSz="914083"/>
            <a:r>
              <a:rPr lang="id-ID" b="1" i="1" dirty="0">
                <a:solidFill>
                  <a:srgbClr val="001004"/>
                </a:solidFill>
                <a:latin typeface="仿宋" panose="02010609060101010101" pitchFamily="49" charset="-122"/>
                <a:ea typeface="仿宋" panose="02010609060101010101" pitchFamily="49" charset="-122"/>
                <a:cs typeface="+mn-ea"/>
                <a:sym typeface="+mn-lt"/>
                <a:hlinkClick r:id="rId3"/>
              </a:rPr>
              <a:t>https://github.com/alipay/sofa-mesh</a:t>
            </a:r>
            <a:endParaRPr lang="id-ID" b="1" i="1" dirty="0">
              <a:solidFill>
                <a:srgbClr val="001004"/>
              </a:solidFill>
              <a:latin typeface="仿宋" panose="02010609060101010101" pitchFamily="49" charset="-122"/>
              <a:ea typeface="仿宋" panose="02010609060101010101" pitchFamily="49" charset="-122"/>
              <a:cs typeface="+mn-ea"/>
              <a:sym typeface="+mn-lt"/>
            </a:endParaRPr>
          </a:p>
        </p:txBody>
      </p:sp>
      <p:pic>
        <p:nvPicPr>
          <p:cNvPr id="5" name="图片 4"/>
          <p:cNvPicPr>
            <a:picLocks noChangeAspect="1"/>
          </p:cNvPicPr>
          <p:nvPr/>
        </p:nvPicPr>
        <p:blipFill>
          <a:blip r:embed="rId4"/>
          <a:stretch>
            <a:fillRect/>
          </a:stretch>
        </p:blipFill>
        <p:spPr>
          <a:xfrm>
            <a:off x="1013989" y="5639317"/>
            <a:ext cx="740525" cy="729741"/>
          </a:xfrm>
          <a:prstGeom prst="rect">
            <a:avLst/>
          </a:prstGeom>
        </p:spPr>
      </p:pic>
      <p:sp>
        <p:nvSpPr>
          <p:cNvPr id="17" name="TextBox 100"/>
          <p:cNvSpPr txBox="1"/>
          <p:nvPr/>
        </p:nvSpPr>
        <p:spPr>
          <a:xfrm>
            <a:off x="1550881" y="5999559"/>
            <a:ext cx="938826" cy="338560"/>
          </a:xfrm>
          <a:prstGeom prst="rect">
            <a:avLst/>
          </a:prstGeom>
          <a:noFill/>
        </p:spPr>
        <p:txBody>
          <a:bodyPr wrap="square" lIns="91445" tIns="45723" rIns="91445" bIns="45723" rtlCol="0">
            <a:spAutoFit/>
          </a:bodyPr>
          <a:lstStyle/>
          <a:p>
            <a:pPr defTabSz="914083"/>
            <a:r>
              <a:rPr lang="id-ID" sz="1600" b="1" i="1" dirty="0">
                <a:solidFill>
                  <a:srgbClr val="06080A"/>
                </a:solidFill>
                <a:latin typeface="仿宋" panose="02010609060101010101" pitchFamily="49" charset="-122"/>
                <a:ea typeface="仿宋" panose="02010609060101010101" pitchFamily="49" charset="-122"/>
                <a:cs typeface="+mn-ea"/>
                <a:sym typeface="+mn-lt"/>
              </a:rPr>
              <a:t>Harry</a:t>
            </a:r>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DFBAE023-2C58-0145-A20A-7D60F557C631}"/>
              </a:ext>
            </a:extLst>
          </p:cNvPr>
          <p:cNvPicPr>
            <a:picLocks noChangeAspect="1"/>
          </p:cNvPicPr>
          <p:nvPr/>
        </p:nvPicPr>
        <p:blipFill>
          <a:blip r:embed="rId5"/>
          <a:stretch>
            <a:fillRect/>
          </a:stretch>
        </p:blipFill>
        <p:spPr>
          <a:xfrm>
            <a:off x="2406650" y="503866"/>
            <a:ext cx="6838290" cy="4969256"/>
          </a:xfrm>
          <a:prstGeom prst="rect">
            <a:avLst/>
          </a:prstGeom>
        </p:spPr>
      </p:pic>
    </p:spTree>
    <p:extLst>
      <p:ext uri="{BB962C8B-B14F-4D97-AF65-F5344CB8AC3E}">
        <p14:creationId xmlns:p14="http://schemas.microsoft.com/office/powerpoint/2010/main" val="2029092958"/>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Istio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00B050"/>
                </a:solidFill>
                <a:latin typeface="仿宋" panose="02010609060101010101" pitchFamily="49" charset="-122"/>
                <a:ea typeface="仿宋" panose="02010609060101010101" pitchFamily="49" charset="-122"/>
                <a:cs typeface="+mn-ea"/>
                <a:sym typeface="+mn-lt"/>
              </a:rPr>
              <a:t>Envoy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6" name="图片 5">
            <a:extLst>
              <a:ext uri="{FF2B5EF4-FFF2-40B4-BE49-F238E27FC236}">
                <a16:creationId xmlns:a16="http://schemas.microsoft.com/office/drawing/2014/main" id="{F6486D7A-6BA8-E74B-A623-B404980D2693}"/>
              </a:ext>
            </a:extLst>
          </p:cNvPr>
          <p:cNvPicPr>
            <a:picLocks noChangeAspect="1"/>
          </p:cNvPicPr>
          <p:nvPr/>
        </p:nvPicPr>
        <p:blipFill>
          <a:blip r:embed="rId2"/>
          <a:stretch>
            <a:fillRect/>
          </a:stretch>
        </p:blipFill>
        <p:spPr>
          <a:xfrm>
            <a:off x="775136" y="126147"/>
            <a:ext cx="1424251" cy="989734"/>
          </a:xfrm>
          <a:prstGeom prst="rect">
            <a:avLst/>
          </a:prstGeom>
        </p:spPr>
      </p:pic>
      <p:sp>
        <p:nvSpPr>
          <p:cNvPr id="5" name="TextBox 50">
            <a:extLst>
              <a:ext uri="{FF2B5EF4-FFF2-40B4-BE49-F238E27FC236}">
                <a16:creationId xmlns:a16="http://schemas.microsoft.com/office/drawing/2014/main" id="{777C13EC-3B23-9E40-82F8-41DD1464AD43}"/>
              </a:ext>
            </a:extLst>
          </p:cNvPr>
          <p:cNvSpPr txBox="1"/>
          <p:nvPr/>
        </p:nvSpPr>
        <p:spPr>
          <a:xfrm>
            <a:off x="775136" y="1207738"/>
            <a:ext cx="11082382" cy="5324535"/>
          </a:xfrm>
          <a:prstGeom prst="rect">
            <a:avLst/>
          </a:prstGeom>
          <a:noFill/>
        </p:spPr>
        <p:txBody>
          <a:bodyPr wrap="square" rtlCol="0">
            <a:spAutoFit/>
          </a:bodyPr>
          <a:lstStyle/>
          <a:p>
            <a:r>
              <a:rPr lang="en-US" altLang="zh-CN" sz="2000" b="1" dirty="0" err="1">
                <a:solidFill>
                  <a:srgbClr val="06080A"/>
                </a:solidFill>
                <a:latin typeface="仿宋" panose="02010609060101010101" pitchFamily="49" charset="-122"/>
                <a:ea typeface="仿宋" panose="02010609060101010101" pitchFamily="49" charset="-122"/>
                <a:cs typeface="+mn-ea"/>
                <a:sym typeface="+mn-lt"/>
              </a:rPr>
              <a:t>Istio</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使用 </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Envoy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代理的扩展版本，</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Envoy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是以 </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C++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开发的高性能代理，用于调解服务网格中所有服务的所有入站和出站流量。</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Envoy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的许多内置功能被 </a:t>
            </a:r>
            <a:r>
              <a:rPr lang="en-US" altLang="zh-CN" sz="2000" b="1" dirty="0" err="1">
                <a:solidFill>
                  <a:srgbClr val="06080A"/>
                </a:solidFill>
                <a:latin typeface="仿宋" panose="02010609060101010101" pitchFamily="49" charset="-122"/>
                <a:ea typeface="仿宋" panose="02010609060101010101" pitchFamily="49" charset="-122"/>
                <a:cs typeface="+mn-ea"/>
                <a:sym typeface="+mn-lt"/>
              </a:rPr>
              <a:t>istio</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发扬光大，例如：</a:t>
            </a:r>
          </a:p>
          <a:p>
            <a:endParaRPr lang="zh-CN" altLang="en-US" sz="2000" b="1" dirty="0">
              <a:solidFill>
                <a:srgbClr val="06080A"/>
              </a:solidFill>
              <a:latin typeface="仿宋" panose="02010609060101010101" pitchFamily="49" charset="-122"/>
              <a:ea typeface="仿宋" panose="02010609060101010101" pitchFamily="49" charset="-122"/>
              <a:cs typeface="+mn-ea"/>
              <a:sym typeface="+mn-lt"/>
            </a:endParaRPr>
          </a:p>
          <a:p>
            <a:pPr marL="285750" indent="-285750">
              <a:buFont typeface="Wingdings" pitchFamily="2" charset="2"/>
              <a:buChar char="Ø"/>
            </a:pPr>
            <a:r>
              <a:rPr lang="zh-CN" altLang="en-US" sz="2000" b="1" dirty="0">
                <a:solidFill>
                  <a:srgbClr val="06080A"/>
                </a:solidFill>
                <a:latin typeface="仿宋" panose="02010609060101010101" pitchFamily="49" charset="-122"/>
                <a:ea typeface="仿宋" panose="02010609060101010101" pitchFamily="49" charset="-122"/>
                <a:cs typeface="+mn-ea"/>
                <a:sym typeface="+mn-lt"/>
              </a:rPr>
              <a:t>动态服务发现</a:t>
            </a:r>
          </a:p>
          <a:p>
            <a:pPr marL="285750" indent="-285750">
              <a:buFont typeface="Wingdings" pitchFamily="2" charset="2"/>
              <a:buChar char="Ø"/>
            </a:pPr>
            <a:r>
              <a:rPr lang="zh-CN" altLang="en-US" sz="2000" b="1" dirty="0">
                <a:solidFill>
                  <a:srgbClr val="06080A"/>
                </a:solidFill>
                <a:latin typeface="仿宋" panose="02010609060101010101" pitchFamily="49" charset="-122"/>
                <a:ea typeface="仿宋" panose="02010609060101010101" pitchFamily="49" charset="-122"/>
                <a:cs typeface="+mn-ea"/>
                <a:sym typeface="+mn-lt"/>
              </a:rPr>
              <a:t>负载均衡</a:t>
            </a:r>
          </a:p>
          <a:p>
            <a:pPr marL="285750" indent="-285750">
              <a:buFont typeface="Wingdings" pitchFamily="2" charset="2"/>
              <a:buChar char="Ø"/>
            </a:pPr>
            <a:r>
              <a:rPr lang="en-US" altLang="zh-CN" sz="2000" b="1" dirty="0">
                <a:solidFill>
                  <a:srgbClr val="06080A"/>
                </a:solidFill>
                <a:latin typeface="仿宋" panose="02010609060101010101" pitchFamily="49" charset="-122"/>
                <a:ea typeface="仿宋" panose="02010609060101010101" pitchFamily="49" charset="-122"/>
                <a:cs typeface="+mn-ea"/>
                <a:sym typeface="+mn-lt"/>
              </a:rPr>
              <a:t>TLS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终止</a:t>
            </a:r>
          </a:p>
          <a:p>
            <a:pPr marL="285750" indent="-285750">
              <a:buFont typeface="Wingdings" pitchFamily="2" charset="2"/>
              <a:buChar char="Ø"/>
            </a:pPr>
            <a:r>
              <a:rPr lang="en-US" altLang="zh-CN" sz="2000" b="1" dirty="0">
                <a:solidFill>
                  <a:srgbClr val="06080A"/>
                </a:solidFill>
                <a:latin typeface="仿宋" panose="02010609060101010101" pitchFamily="49" charset="-122"/>
                <a:ea typeface="仿宋" panose="02010609060101010101" pitchFamily="49" charset="-122"/>
                <a:cs typeface="+mn-ea"/>
                <a:sym typeface="+mn-lt"/>
              </a:rPr>
              <a:t>HTTP/2 &amp; </a:t>
            </a:r>
            <a:r>
              <a:rPr lang="en-US" altLang="zh-CN" sz="2000" b="1" dirty="0" err="1">
                <a:solidFill>
                  <a:srgbClr val="06080A"/>
                </a:solidFill>
                <a:latin typeface="仿宋" panose="02010609060101010101" pitchFamily="49" charset="-122"/>
                <a:ea typeface="仿宋" panose="02010609060101010101" pitchFamily="49" charset="-122"/>
                <a:cs typeface="+mn-ea"/>
                <a:sym typeface="+mn-lt"/>
              </a:rPr>
              <a:t>gRPC</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代理</a:t>
            </a:r>
          </a:p>
          <a:p>
            <a:pPr marL="285750" indent="-285750">
              <a:buFont typeface="Wingdings" pitchFamily="2" charset="2"/>
              <a:buChar char="Ø"/>
            </a:pPr>
            <a:r>
              <a:rPr lang="zh-CN" altLang="en-US" sz="2000" b="1" dirty="0">
                <a:solidFill>
                  <a:srgbClr val="06080A"/>
                </a:solidFill>
                <a:latin typeface="仿宋" panose="02010609060101010101" pitchFamily="49" charset="-122"/>
                <a:ea typeface="仿宋" panose="02010609060101010101" pitchFamily="49" charset="-122"/>
                <a:cs typeface="+mn-ea"/>
                <a:sym typeface="+mn-lt"/>
              </a:rPr>
              <a:t>熔断器</a:t>
            </a:r>
          </a:p>
          <a:p>
            <a:pPr marL="285750" indent="-285750">
              <a:buFont typeface="Wingdings" pitchFamily="2" charset="2"/>
              <a:buChar char="Ø"/>
            </a:pPr>
            <a:r>
              <a:rPr lang="zh-CN" altLang="en-US" sz="2000" b="1" dirty="0">
                <a:solidFill>
                  <a:srgbClr val="06080A"/>
                </a:solidFill>
                <a:latin typeface="仿宋" panose="02010609060101010101" pitchFamily="49" charset="-122"/>
                <a:ea typeface="仿宋" panose="02010609060101010101" pitchFamily="49" charset="-122"/>
                <a:cs typeface="+mn-ea"/>
                <a:sym typeface="+mn-lt"/>
              </a:rPr>
              <a:t>健康检查、基于百分比流量拆分的灰度发布</a:t>
            </a:r>
          </a:p>
          <a:p>
            <a:pPr marL="285750" indent="-285750">
              <a:buFont typeface="Wingdings" pitchFamily="2" charset="2"/>
              <a:buChar char="Ø"/>
            </a:pPr>
            <a:r>
              <a:rPr lang="zh-CN" altLang="en-US" sz="2000" b="1" dirty="0">
                <a:solidFill>
                  <a:srgbClr val="06080A"/>
                </a:solidFill>
                <a:latin typeface="仿宋" panose="02010609060101010101" pitchFamily="49" charset="-122"/>
                <a:ea typeface="仿宋" panose="02010609060101010101" pitchFamily="49" charset="-122"/>
                <a:cs typeface="+mn-ea"/>
                <a:sym typeface="+mn-lt"/>
              </a:rPr>
              <a:t>故障注入</a:t>
            </a:r>
          </a:p>
          <a:p>
            <a:pPr marL="285750" indent="-285750">
              <a:buFont typeface="Wingdings" pitchFamily="2" charset="2"/>
              <a:buChar char="Ø"/>
            </a:pPr>
            <a:r>
              <a:rPr lang="zh-CN" altLang="en-US" sz="2000" b="1" dirty="0">
                <a:solidFill>
                  <a:srgbClr val="06080A"/>
                </a:solidFill>
                <a:latin typeface="仿宋" panose="02010609060101010101" pitchFamily="49" charset="-122"/>
                <a:ea typeface="仿宋" panose="02010609060101010101" pitchFamily="49" charset="-122"/>
                <a:cs typeface="+mn-ea"/>
                <a:sym typeface="+mn-lt"/>
              </a:rPr>
              <a:t>丰富的度量指标</a:t>
            </a:r>
          </a:p>
          <a:p>
            <a:r>
              <a:rPr lang="en-US" altLang="zh-CN" sz="2000" b="1" dirty="0">
                <a:solidFill>
                  <a:srgbClr val="06080A"/>
                </a:solidFill>
                <a:latin typeface="仿宋" panose="02010609060101010101" pitchFamily="49" charset="-122"/>
                <a:ea typeface="仿宋" panose="02010609060101010101" pitchFamily="49" charset="-122"/>
                <a:cs typeface="+mn-ea"/>
                <a:sym typeface="+mn-lt"/>
              </a:rPr>
              <a:t>Envoy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被部署为 </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sidecar</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，和对应服务在同一个 </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Kubernetes pod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中。这允许 </a:t>
            </a:r>
            <a:r>
              <a:rPr lang="en-US" altLang="zh-CN" sz="2000" b="1" dirty="0" err="1">
                <a:solidFill>
                  <a:srgbClr val="06080A"/>
                </a:solidFill>
                <a:latin typeface="仿宋" panose="02010609060101010101" pitchFamily="49" charset="-122"/>
                <a:ea typeface="仿宋" panose="02010609060101010101" pitchFamily="49" charset="-122"/>
                <a:cs typeface="+mn-ea"/>
                <a:sym typeface="+mn-lt"/>
              </a:rPr>
              <a:t>Istio</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将大量关于流量行为的信号作为属性提取出来，而这些属性又可以在 </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Mixer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中用于执行策略决策，并发送给监控系统，以提供整个网格行为的信息。</a:t>
            </a:r>
          </a:p>
          <a:p>
            <a:endParaRPr lang="zh-CN" altLang="en-US" sz="2000" b="1" dirty="0">
              <a:solidFill>
                <a:srgbClr val="06080A"/>
              </a:solidFill>
              <a:latin typeface="仿宋" panose="02010609060101010101" pitchFamily="49" charset="-122"/>
              <a:ea typeface="仿宋" panose="02010609060101010101" pitchFamily="49" charset="-122"/>
              <a:cs typeface="+mn-ea"/>
              <a:sym typeface="+mn-lt"/>
            </a:endParaRPr>
          </a:p>
          <a:p>
            <a:r>
              <a:rPr lang="en-US" altLang="zh-CN" sz="2000" b="1" dirty="0">
                <a:solidFill>
                  <a:srgbClr val="06080A"/>
                </a:solidFill>
                <a:latin typeface="仿宋" panose="02010609060101010101" pitchFamily="49" charset="-122"/>
                <a:ea typeface="仿宋" panose="02010609060101010101" pitchFamily="49" charset="-122"/>
                <a:cs typeface="+mn-ea"/>
                <a:sym typeface="+mn-lt"/>
              </a:rPr>
              <a:t>Sidecar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代理模型还可以将 </a:t>
            </a:r>
            <a:r>
              <a:rPr lang="en-US" altLang="zh-CN" sz="2000" b="1" dirty="0" err="1">
                <a:solidFill>
                  <a:srgbClr val="06080A"/>
                </a:solidFill>
                <a:latin typeface="仿宋" panose="02010609060101010101" pitchFamily="49" charset="-122"/>
                <a:ea typeface="仿宋" panose="02010609060101010101" pitchFamily="49" charset="-122"/>
                <a:cs typeface="+mn-ea"/>
                <a:sym typeface="+mn-lt"/>
              </a:rPr>
              <a:t>Istio</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的功能添加到现有部署中，而无需重新构建或重写代码。可以阅读更多来了解为什么我们在设计目标中选择这种方式。</a:t>
            </a:r>
          </a:p>
        </p:txBody>
      </p:sp>
      <p:pic>
        <p:nvPicPr>
          <p:cNvPr id="2" name="图片 1">
            <a:hlinkClick r:id="rId3"/>
            <a:extLst>
              <a:ext uri="{FF2B5EF4-FFF2-40B4-BE49-F238E27FC236}">
                <a16:creationId xmlns:a16="http://schemas.microsoft.com/office/drawing/2014/main" id="{7F0F8A43-0CF4-9A47-BA12-FA5D03BFD0D4}"/>
              </a:ext>
            </a:extLst>
          </p:cNvPr>
          <p:cNvPicPr>
            <a:picLocks noChangeAspect="1"/>
          </p:cNvPicPr>
          <p:nvPr/>
        </p:nvPicPr>
        <p:blipFill>
          <a:blip r:embed="rId4"/>
          <a:stretch>
            <a:fillRect/>
          </a:stretch>
        </p:blipFill>
        <p:spPr>
          <a:xfrm>
            <a:off x="6646530" y="2488018"/>
            <a:ext cx="4166621" cy="1305737"/>
          </a:xfrm>
          <a:prstGeom prst="rect">
            <a:avLst/>
          </a:prstGeom>
        </p:spPr>
      </p:pic>
    </p:spTree>
    <p:extLst>
      <p:ext uri="{BB962C8B-B14F-4D97-AF65-F5344CB8AC3E}">
        <p14:creationId xmlns:p14="http://schemas.microsoft.com/office/powerpoint/2010/main" val="197165405"/>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Istio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00B050"/>
                </a:solidFill>
                <a:latin typeface="仿宋" panose="02010609060101010101" pitchFamily="49" charset="-122"/>
                <a:ea typeface="仿宋" panose="02010609060101010101" pitchFamily="49" charset="-122"/>
                <a:cs typeface="+mn-ea"/>
                <a:sym typeface="+mn-lt"/>
              </a:rPr>
              <a:t>Mixer</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6" name="图片 5">
            <a:extLst>
              <a:ext uri="{FF2B5EF4-FFF2-40B4-BE49-F238E27FC236}">
                <a16:creationId xmlns:a16="http://schemas.microsoft.com/office/drawing/2014/main" id="{F6486D7A-6BA8-E74B-A623-B404980D2693}"/>
              </a:ext>
            </a:extLst>
          </p:cNvPr>
          <p:cNvPicPr>
            <a:picLocks noChangeAspect="1"/>
          </p:cNvPicPr>
          <p:nvPr/>
        </p:nvPicPr>
        <p:blipFill>
          <a:blip r:embed="rId2"/>
          <a:stretch>
            <a:fillRect/>
          </a:stretch>
        </p:blipFill>
        <p:spPr>
          <a:xfrm>
            <a:off x="775136" y="126147"/>
            <a:ext cx="1424251" cy="989734"/>
          </a:xfrm>
          <a:prstGeom prst="rect">
            <a:avLst/>
          </a:prstGeom>
        </p:spPr>
      </p:pic>
      <p:sp>
        <p:nvSpPr>
          <p:cNvPr id="5" name="TextBox 50">
            <a:extLst>
              <a:ext uri="{FF2B5EF4-FFF2-40B4-BE49-F238E27FC236}">
                <a16:creationId xmlns:a16="http://schemas.microsoft.com/office/drawing/2014/main" id="{777C13EC-3B23-9E40-82F8-41DD1464AD43}"/>
              </a:ext>
            </a:extLst>
          </p:cNvPr>
          <p:cNvSpPr txBox="1"/>
          <p:nvPr/>
        </p:nvSpPr>
        <p:spPr>
          <a:xfrm>
            <a:off x="775136" y="1207738"/>
            <a:ext cx="11082382" cy="1938992"/>
          </a:xfrm>
          <a:prstGeom prst="rect">
            <a:avLst/>
          </a:prstGeom>
          <a:noFill/>
        </p:spPr>
        <p:txBody>
          <a:bodyPr wrap="square" rtlCol="0">
            <a:spAutoFit/>
          </a:bodyPr>
          <a:lstStyle/>
          <a:p>
            <a:r>
              <a:rPr lang="en-US" altLang="zh-CN" sz="2000" b="1" dirty="0">
                <a:solidFill>
                  <a:srgbClr val="06080A"/>
                </a:solidFill>
                <a:latin typeface="仿宋" panose="02010609060101010101" pitchFamily="49" charset="-122"/>
                <a:ea typeface="仿宋" panose="02010609060101010101" pitchFamily="49" charset="-122"/>
                <a:cs typeface="+mn-ea"/>
                <a:sym typeface="+mn-lt"/>
              </a:rPr>
              <a:t>Mixer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是一个独立于平台的组件，负责在服务网格上执行访问控制和使用策略，并从 </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Envoy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代理和其他服务收集遥测数据。代理提取请求级属性，发送到 </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Mixer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进行评估。有关属性提取和策略评估的更多信息，请参见 </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Mixer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配置。</a:t>
            </a:r>
          </a:p>
          <a:p>
            <a:endParaRPr lang="zh-CN" altLang="en-US" sz="2000" b="1" dirty="0">
              <a:solidFill>
                <a:srgbClr val="06080A"/>
              </a:solidFill>
              <a:latin typeface="仿宋" panose="02010609060101010101" pitchFamily="49" charset="-122"/>
              <a:ea typeface="仿宋" panose="02010609060101010101" pitchFamily="49" charset="-122"/>
              <a:cs typeface="+mn-ea"/>
              <a:sym typeface="+mn-lt"/>
            </a:endParaRPr>
          </a:p>
          <a:p>
            <a:r>
              <a:rPr lang="en-US" altLang="zh-CN" sz="2000" b="1" dirty="0">
                <a:solidFill>
                  <a:srgbClr val="06080A"/>
                </a:solidFill>
                <a:latin typeface="仿宋" panose="02010609060101010101" pitchFamily="49" charset="-122"/>
                <a:ea typeface="仿宋" panose="02010609060101010101" pitchFamily="49" charset="-122"/>
                <a:cs typeface="+mn-ea"/>
                <a:sym typeface="+mn-lt"/>
              </a:rPr>
              <a:t>Mixer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中包括一个灵活的插件模型，使其能够接入到各种主机环境和基础设施后端，从这些细节中抽象出 </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Envoy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代理和 </a:t>
            </a:r>
            <a:r>
              <a:rPr lang="en-US" altLang="zh-CN" sz="2000" b="1" dirty="0" err="1">
                <a:solidFill>
                  <a:srgbClr val="06080A"/>
                </a:solidFill>
                <a:latin typeface="仿宋" panose="02010609060101010101" pitchFamily="49" charset="-122"/>
                <a:ea typeface="仿宋" panose="02010609060101010101" pitchFamily="49" charset="-122"/>
                <a:cs typeface="+mn-ea"/>
                <a:sym typeface="+mn-lt"/>
              </a:rPr>
              <a:t>Istio</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管理的服务。</a:t>
            </a:r>
          </a:p>
        </p:txBody>
      </p:sp>
    </p:spTree>
    <p:extLst>
      <p:ext uri="{BB962C8B-B14F-4D97-AF65-F5344CB8AC3E}">
        <p14:creationId xmlns:p14="http://schemas.microsoft.com/office/powerpoint/2010/main" val="783162181"/>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Istio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架构</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6" name="图片 5">
            <a:extLst>
              <a:ext uri="{FF2B5EF4-FFF2-40B4-BE49-F238E27FC236}">
                <a16:creationId xmlns:a16="http://schemas.microsoft.com/office/drawing/2014/main" id="{F6486D7A-6BA8-E74B-A623-B404980D2693}"/>
              </a:ext>
            </a:extLst>
          </p:cNvPr>
          <p:cNvPicPr>
            <a:picLocks noChangeAspect="1"/>
          </p:cNvPicPr>
          <p:nvPr/>
        </p:nvPicPr>
        <p:blipFill>
          <a:blip r:embed="rId2"/>
          <a:stretch>
            <a:fillRect/>
          </a:stretch>
        </p:blipFill>
        <p:spPr>
          <a:xfrm>
            <a:off x="775136" y="126147"/>
            <a:ext cx="1424251" cy="989734"/>
          </a:xfrm>
          <a:prstGeom prst="rect">
            <a:avLst/>
          </a:prstGeom>
        </p:spPr>
      </p:pic>
    </p:spTree>
    <p:extLst>
      <p:ext uri="{BB962C8B-B14F-4D97-AF65-F5344CB8AC3E}">
        <p14:creationId xmlns:p14="http://schemas.microsoft.com/office/powerpoint/2010/main" val="2024104548"/>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Istio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架构</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6" name="图片 5">
            <a:extLst>
              <a:ext uri="{FF2B5EF4-FFF2-40B4-BE49-F238E27FC236}">
                <a16:creationId xmlns:a16="http://schemas.microsoft.com/office/drawing/2014/main" id="{F6486D7A-6BA8-E74B-A623-B404980D2693}"/>
              </a:ext>
            </a:extLst>
          </p:cNvPr>
          <p:cNvPicPr>
            <a:picLocks noChangeAspect="1"/>
          </p:cNvPicPr>
          <p:nvPr/>
        </p:nvPicPr>
        <p:blipFill>
          <a:blip r:embed="rId2"/>
          <a:stretch>
            <a:fillRect/>
          </a:stretch>
        </p:blipFill>
        <p:spPr>
          <a:xfrm>
            <a:off x="775136" y="126147"/>
            <a:ext cx="1424251" cy="989734"/>
          </a:xfrm>
          <a:prstGeom prst="rect">
            <a:avLst/>
          </a:prstGeom>
        </p:spPr>
      </p:pic>
    </p:spTree>
    <p:extLst>
      <p:ext uri="{BB962C8B-B14F-4D97-AF65-F5344CB8AC3E}">
        <p14:creationId xmlns:p14="http://schemas.microsoft.com/office/powerpoint/2010/main" val="514466392"/>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Istio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架构</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6" name="图片 5">
            <a:extLst>
              <a:ext uri="{FF2B5EF4-FFF2-40B4-BE49-F238E27FC236}">
                <a16:creationId xmlns:a16="http://schemas.microsoft.com/office/drawing/2014/main" id="{F6486D7A-6BA8-E74B-A623-B404980D2693}"/>
              </a:ext>
            </a:extLst>
          </p:cNvPr>
          <p:cNvPicPr>
            <a:picLocks noChangeAspect="1"/>
          </p:cNvPicPr>
          <p:nvPr/>
        </p:nvPicPr>
        <p:blipFill>
          <a:blip r:embed="rId2"/>
          <a:stretch>
            <a:fillRect/>
          </a:stretch>
        </p:blipFill>
        <p:spPr>
          <a:xfrm>
            <a:off x="775136" y="126147"/>
            <a:ext cx="1424251" cy="989734"/>
          </a:xfrm>
          <a:prstGeom prst="rect">
            <a:avLst/>
          </a:prstGeom>
        </p:spPr>
      </p:pic>
    </p:spTree>
    <p:extLst>
      <p:ext uri="{BB962C8B-B14F-4D97-AF65-F5344CB8AC3E}">
        <p14:creationId xmlns:p14="http://schemas.microsoft.com/office/powerpoint/2010/main" val="1032280296"/>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Istio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架构</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6" name="图片 5">
            <a:extLst>
              <a:ext uri="{FF2B5EF4-FFF2-40B4-BE49-F238E27FC236}">
                <a16:creationId xmlns:a16="http://schemas.microsoft.com/office/drawing/2014/main" id="{F6486D7A-6BA8-E74B-A623-B404980D2693}"/>
              </a:ext>
            </a:extLst>
          </p:cNvPr>
          <p:cNvPicPr>
            <a:picLocks noChangeAspect="1"/>
          </p:cNvPicPr>
          <p:nvPr/>
        </p:nvPicPr>
        <p:blipFill>
          <a:blip r:embed="rId2"/>
          <a:stretch>
            <a:fillRect/>
          </a:stretch>
        </p:blipFill>
        <p:spPr>
          <a:xfrm>
            <a:off x="775136" y="126147"/>
            <a:ext cx="1424251" cy="989734"/>
          </a:xfrm>
          <a:prstGeom prst="rect">
            <a:avLst/>
          </a:prstGeom>
        </p:spPr>
      </p:pic>
    </p:spTree>
    <p:extLst>
      <p:ext uri="{BB962C8B-B14F-4D97-AF65-F5344CB8AC3E}">
        <p14:creationId xmlns:p14="http://schemas.microsoft.com/office/powerpoint/2010/main" val="2329777107"/>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Microservices</a:t>
            </a:r>
            <a:r>
              <a:rPr lang="en-US" sz="2800" b="1" dirty="0">
                <a:solidFill>
                  <a:srgbClr val="7030A0"/>
                </a:solidFill>
                <a:latin typeface="仿宋" panose="02010609060101010101" pitchFamily="49" charset="-122"/>
                <a:ea typeface="仿宋" panose="02010609060101010101" pitchFamily="49" charset="-122"/>
                <a:cs typeface="+mn-ea"/>
                <a:sym typeface="+mn-lt"/>
              </a:rPr>
              <a:t> are not a silver bullet</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775136" y="1136540"/>
            <a:ext cx="7535748" cy="3539430"/>
          </a:xfrm>
          <a:prstGeom prst="rect">
            <a:avLst/>
          </a:prstGeom>
          <a:noFill/>
        </p:spPr>
        <p:txBody>
          <a:bodyPr wrap="square" rtlCol="0">
            <a:spAutoFit/>
          </a:bodyPr>
          <a:lstStyle/>
          <a:p>
            <a:r>
              <a:rPr lang="en-US" sz="2800" b="1" dirty="0">
                <a:solidFill>
                  <a:srgbClr val="06080A"/>
                </a:solidFill>
                <a:latin typeface="仿宋" panose="02010609060101010101" pitchFamily="49" charset="-122"/>
                <a:ea typeface="仿宋" panose="02010609060101010101" pitchFamily="49" charset="-122"/>
                <a:cs typeface="+mn-ea"/>
                <a:sym typeface="+mn-lt"/>
              </a:rPr>
              <a:t>The </a:t>
            </a:r>
            <a:r>
              <a:rPr lang="en-US" sz="2800" b="1" dirty="0" err="1">
                <a:solidFill>
                  <a:srgbClr val="06080A"/>
                </a:solidFill>
                <a:latin typeface="仿宋" panose="02010609060101010101" pitchFamily="49" charset="-122"/>
                <a:ea typeface="仿宋" panose="02010609060101010101" pitchFamily="49" charset="-122"/>
                <a:cs typeface="+mn-ea"/>
                <a:sym typeface="+mn-lt"/>
              </a:rPr>
              <a:t>microservice</a:t>
            </a:r>
            <a:r>
              <a:rPr lang="en-US" sz="2800" b="1" dirty="0">
                <a:solidFill>
                  <a:srgbClr val="06080A"/>
                </a:solidFill>
                <a:latin typeface="仿宋" panose="02010609060101010101" pitchFamily="49" charset="-122"/>
                <a:ea typeface="仿宋" panose="02010609060101010101" pitchFamily="49" charset="-122"/>
                <a:cs typeface="+mn-ea"/>
                <a:sym typeface="+mn-lt"/>
              </a:rPr>
              <a:t> architecture is not a silver bullet. It has several drawbacks. Moreover, when using this architecture there are numerous issues that you must address. The </a:t>
            </a:r>
            <a:r>
              <a:rPr lang="en-US" sz="2800" b="1" dirty="0" err="1">
                <a:solidFill>
                  <a:srgbClr val="06080A"/>
                </a:solidFill>
                <a:latin typeface="仿宋" panose="02010609060101010101" pitchFamily="49" charset="-122"/>
                <a:ea typeface="仿宋" panose="02010609060101010101" pitchFamily="49" charset="-122"/>
                <a:cs typeface="+mn-ea"/>
                <a:sym typeface="+mn-lt"/>
              </a:rPr>
              <a:t>microservice</a:t>
            </a:r>
            <a:r>
              <a:rPr lang="en-US" sz="2800" b="1" dirty="0">
                <a:solidFill>
                  <a:srgbClr val="06080A"/>
                </a:solidFill>
                <a:latin typeface="仿宋" panose="02010609060101010101" pitchFamily="49" charset="-122"/>
                <a:ea typeface="仿宋" panose="02010609060101010101" pitchFamily="49" charset="-122"/>
                <a:cs typeface="+mn-ea"/>
                <a:sym typeface="+mn-lt"/>
              </a:rPr>
              <a:t> architecture pattern language is a collection of patterns for applying the </a:t>
            </a:r>
            <a:r>
              <a:rPr lang="en-US" sz="2800" b="1" dirty="0" err="1">
                <a:solidFill>
                  <a:srgbClr val="06080A"/>
                </a:solidFill>
                <a:latin typeface="仿宋" panose="02010609060101010101" pitchFamily="49" charset="-122"/>
                <a:ea typeface="仿宋" panose="02010609060101010101" pitchFamily="49" charset="-122"/>
                <a:cs typeface="+mn-ea"/>
                <a:sym typeface="+mn-lt"/>
              </a:rPr>
              <a:t>microservice</a:t>
            </a:r>
            <a:r>
              <a:rPr lang="en-US" sz="2800" b="1" dirty="0">
                <a:solidFill>
                  <a:srgbClr val="06080A"/>
                </a:solidFill>
                <a:latin typeface="仿宋" panose="02010609060101010101" pitchFamily="49" charset="-122"/>
                <a:ea typeface="仿宋" panose="02010609060101010101" pitchFamily="49" charset="-122"/>
                <a:cs typeface="+mn-ea"/>
                <a:sym typeface="+mn-lt"/>
              </a:rPr>
              <a:t> architecture.</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9815" y="1136540"/>
            <a:ext cx="3758340" cy="2153776"/>
          </a:xfrm>
          <a:prstGeom prst="rect">
            <a:avLst/>
          </a:prstGeom>
        </p:spPr>
      </p:pic>
      <p:sp>
        <p:nvSpPr>
          <p:cNvPr id="8" name="TextBox 50"/>
          <p:cNvSpPr txBox="1"/>
          <p:nvPr/>
        </p:nvSpPr>
        <p:spPr>
          <a:xfrm>
            <a:off x="775136" y="4377361"/>
            <a:ext cx="11329287" cy="2246769"/>
          </a:xfrm>
          <a:prstGeom prst="rect">
            <a:avLst/>
          </a:prstGeom>
          <a:noFill/>
        </p:spPr>
        <p:txBody>
          <a:bodyPr wrap="square" rtlCol="0">
            <a:spAutoFit/>
          </a:bodyPr>
          <a:lstStyle/>
          <a:p>
            <a:endParaRPr lang="en-US" sz="28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sz="2800" b="1" dirty="0">
                <a:solidFill>
                  <a:srgbClr val="00B050"/>
                </a:solidFill>
                <a:latin typeface="仿宋" panose="02010609060101010101" pitchFamily="49" charset="-122"/>
                <a:ea typeface="仿宋" panose="02010609060101010101" pitchFamily="49" charset="-122"/>
                <a:cs typeface="+mn-ea"/>
                <a:sym typeface="+mn-lt"/>
              </a:rPr>
              <a:t>The pattern language enables you to decide whether </a:t>
            </a:r>
            <a:r>
              <a:rPr lang="en-US" sz="2800" b="1" dirty="0" err="1">
                <a:solidFill>
                  <a:srgbClr val="00B050"/>
                </a:solidFill>
                <a:latin typeface="仿宋" panose="02010609060101010101" pitchFamily="49" charset="-122"/>
                <a:ea typeface="仿宋" panose="02010609060101010101" pitchFamily="49" charset="-122"/>
                <a:cs typeface="+mn-ea"/>
                <a:sym typeface="+mn-lt"/>
              </a:rPr>
              <a:t>microservices</a:t>
            </a:r>
            <a:r>
              <a:rPr lang="en-US" sz="2800" b="1" dirty="0">
                <a:solidFill>
                  <a:srgbClr val="00B050"/>
                </a:solidFill>
                <a:latin typeface="仿宋" panose="02010609060101010101" pitchFamily="49" charset="-122"/>
                <a:ea typeface="仿宋" panose="02010609060101010101" pitchFamily="49" charset="-122"/>
                <a:cs typeface="+mn-ea"/>
                <a:sym typeface="+mn-lt"/>
              </a:rPr>
              <a:t> are a good fit for your application.</a:t>
            </a:r>
          </a:p>
          <a:p>
            <a:pPr marL="342900" indent="-342900">
              <a:buFont typeface="Wingdings" panose="05000000000000000000" pitchFamily="2" charset="2"/>
              <a:buChar char="Ø"/>
            </a:pPr>
            <a:r>
              <a:rPr lang="en-US" sz="2800" b="1" dirty="0">
                <a:solidFill>
                  <a:srgbClr val="00B050"/>
                </a:solidFill>
                <a:latin typeface="仿宋" panose="02010609060101010101" pitchFamily="49" charset="-122"/>
                <a:ea typeface="仿宋" panose="02010609060101010101" pitchFamily="49" charset="-122"/>
                <a:cs typeface="+mn-ea"/>
                <a:sym typeface="+mn-lt"/>
              </a:rPr>
              <a:t>The pattern language enables you to use the </a:t>
            </a:r>
            <a:r>
              <a:rPr lang="en-US" sz="2800" b="1" dirty="0" err="1">
                <a:solidFill>
                  <a:srgbClr val="00B050"/>
                </a:solidFill>
                <a:latin typeface="仿宋" panose="02010609060101010101" pitchFamily="49" charset="-122"/>
                <a:ea typeface="仿宋" panose="02010609060101010101" pitchFamily="49" charset="-122"/>
                <a:cs typeface="+mn-ea"/>
                <a:sym typeface="+mn-lt"/>
              </a:rPr>
              <a:t>microservice</a:t>
            </a:r>
            <a:r>
              <a:rPr lang="en-US" sz="2800" b="1" dirty="0">
                <a:solidFill>
                  <a:srgbClr val="00B050"/>
                </a:solidFill>
                <a:latin typeface="仿宋" panose="02010609060101010101" pitchFamily="49" charset="-122"/>
                <a:ea typeface="仿宋" panose="02010609060101010101" pitchFamily="49" charset="-122"/>
                <a:cs typeface="+mn-ea"/>
                <a:sym typeface="+mn-lt"/>
              </a:rPr>
              <a:t> architecture successfully.</a:t>
            </a:r>
          </a:p>
        </p:txBody>
      </p:sp>
    </p:spTree>
    <p:extLst>
      <p:ext uri="{BB962C8B-B14F-4D97-AF65-F5344CB8AC3E}">
        <p14:creationId xmlns:p14="http://schemas.microsoft.com/office/powerpoint/2010/main" val="47789474"/>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DevOps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0" y="2047875"/>
            <a:ext cx="4876800" cy="2762250"/>
          </a:xfrm>
          <a:prstGeom prst="rect">
            <a:avLst/>
          </a:prstGeom>
        </p:spPr>
      </p:pic>
    </p:spTree>
    <p:extLst>
      <p:ext uri="{BB962C8B-B14F-4D97-AF65-F5344CB8AC3E}">
        <p14:creationId xmlns:p14="http://schemas.microsoft.com/office/powerpoint/2010/main" val="1452694926"/>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DevOps</a:t>
            </a:r>
            <a:r>
              <a:rPr lang="en-US" sz="2800" b="1" dirty="0">
                <a:solidFill>
                  <a:srgbClr val="7030A0"/>
                </a:solidFill>
                <a:latin typeface="仿宋" panose="02010609060101010101" pitchFamily="49" charset="-122"/>
                <a:ea typeface="仿宋" panose="02010609060101010101" pitchFamily="49" charset="-122"/>
                <a:cs typeface="+mn-ea"/>
                <a:sym typeface="+mn-lt"/>
              </a:rPr>
              <a:t> </a:t>
            </a:r>
            <a:r>
              <a:rPr lang="en-US" sz="2800" b="1" dirty="0" err="1">
                <a:solidFill>
                  <a:srgbClr val="7030A0"/>
                </a:solidFill>
                <a:latin typeface="仿宋" panose="02010609060101010101" pitchFamily="49" charset="-122"/>
                <a:ea typeface="仿宋" panose="02010609060101010101" pitchFamily="49" charset="-122"/>
                <a:cs typeface="+mn-ea"/>
                <a:sym typeface="+mn-lt"/>
              </a:rPr>
              <a:t>toolchain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775136" y="1567187"/>
            <a:ext cx="11299789" cy="3785652"/>
          </a:xfrm>
          <a:prstGeom prst="rect">
            <a:avLst/>
          </a:prstGeom>
          <a:noFill/>
        </p:spPr>
        <p:txBody>
          <a:bodyPr wrap="square" rtlCol="0">
            <a:spAutoFit/>
          </a:bodyPr>
          <a:lstStyle/>
          <a:p>
            <a:pPr marL="457200" indent="-457200">
              <a:buFont typeface="+mj-lt"/>
              <a:buAutoNum type="arabicPeriod"/>
            </a:pPr>
            <a:r>
              <a:rPr lang="en-US" sz="2400" b="1" dirty="0">
                <a:solidFill>
                  <a:srgbClr val="06080A"/>
                </a:solidFill>
                <a:latin typeface="仿宋" panose="02010609060101010101" pitchFamily="49" charset="-122"/>
                <a:ea typeface="仿宋" panose="02010609060101010101" pitchFamily="49" charset="-122"/>
                <a:cs typeface="+mn-ea"/>
                <a:sym typeface="+mn-lt"/>
              </a:rPr>
              <a:t>Code — code development and review, source code management tools, code merging</a:t>
            </a:r>
          </a:p>
          <a:p>
            <a:pPr marL="457200" indent="-457200">
              <a:buFont typeface="+mj-lt"/>
              <a:buAutoNum type="arabicPeriod"/>
            </a:pPr>
            <a:r>
              <a:rPr lang="en-US" sz="2400" b="1" dirty="0">
                <a:solidFill>
                  <a:srgbClr val="06080A"/>
                </a:solidFill>
                <a:latin typeface="仿宋" panose="02010609060101010101" pitchFamily="49" charset="-122"/>
                <a:ea typeface="仿宋" panose="02010609060101010101" pitchFamily="49" charset="-122"/>
                <a:cs typeface="+mn-ea"/>
                <a:sym typeface="+mn-lt"/>
              </a:rPr>
              <a:t>Build — continuous integration tools, build status</a:t>
            </a:r>
          </a:p>
          <a:p>
            <a:pPr marL="457200" indent="-457200">
              <a:buFont typeface="+mj-lt"/>
              <a:buAutoNum type="arabicPeriod"/>
            </a:pPr>
            <a:r>
              <a:rPr lang="en-US" sz="2400" b="1" dirty="0">
                <a:solidFill>
                  <a:srgbClr val="06080A"/>
                </a:solidFill>
                <a:latin typeface="仿宋" panose="02010609060101010101" pitchFamily="49" charset="-122"/>
                <a:ea typeface="仿宋" panose="02010609060101010101" pitchFamily="49" charset="-122"/>
                <a:cs typeface="+mn-ea"/>
                <a:sym typeface="+mn-lt"/>
              </a:rPr>
              <a:t>Test — continuous testing tools that provide feedback on business risks</a:t>
            </a:r>
          </a:p>
          <a:p>
            <a:pPr marL="457200" indent="-457200">
              <a:buFont typeface="+mj-lt"/>
              <a:buAutoNum type="arabicPeriod"/>
            </a:pPr>
            <a:r>
              <a:rPr lang="en-US" sz="2400" b="1" dirty="0">
                <a:solidFill>
                  <a:srgbClr val="06080A"/>
                </a:solidFill>
                <a:latin typeface="仿宋" panose="02010609060101010101" pitchFamily="49" charset="-122"/>
                <a:ea typeface="仿宋" panose="02010609060101010101" pitchFamily="49" charset="-122"/>
                <a:cs typeface="+mn-ea"/>
                <a:sym typeface="+mn-lt"/>
              </a:rPr>
              <a:t>Package — artifact repository, application pre-deployment staging</a:t>
            </a:r>
          </a:p>
          <a:p>
            <a:pPr marL="457200" indent="-457200">
              <a:buFont typeface="+mj-lt"/>
              <a:buAutoNum type="arabicPeriod"/>
            </a:pPr>
            <a:r>
              <a:rPr lang="en-US" sz="2400" b="1" dirty="0">
                <a:solidFill>
                  <a:srgbClr val="06080A"/>
                </a:solidFill>
                <a:latin typeface="仿宋" panose="02010609060101010101" pitchFamily="49" charset="-122"/>
                <a:ea typeface="仿宋" panose="02010609060101010101" pitchFamily="49" charset="-122"/>
                <a:cs typeface="+mn-ea"/>
                <a:sym typeface="+mn-lt"/>
              </a:rPr>
              <a:t>Release — change management, release approvals, release automation</a:t>
            </a:r>
          </a:p>
          <a:p>
            <a:pPr marL="457200" indent="-457200">
              <a:buFont typeface="+mj-lt"/>
              <a:buAutoNum type="arabicPeriod"/>
            </a:pPr>
            <a:r>
              <a:rPr lang="en-US" sz="2400" b="1" dirty="0">
                <a:solidFill>
                  <a:srgbClr val="06080A"/>
                </a:solidFill>
                <a:latin typeface="仿宋" panose="02010609060101010101" pitchFamily="49" charset="-122"/>
                <a:ea typeface="仿宋" panose="02010609060101010101" pitchFamily="49" charset="-122"/>
                <a:cs typeface="+mn-ea"/>
                <a:sym typeface="+mn-lt"/>
              </a:rPr>
              <a:t>Configure — infrastructure configuration and management, Infrastructure as Code tools</a:t>
            </a:r>
          </a:p>
          <a:p>
            <a:pPr marL="457200" indent="-457200">
              <a:buFont typeface="+mj-lt"/>
              <a:buAutoNum type="arabicPeriod"/>
            </a:pPr>
            <a:r>
              <a:rPr lang="en-US" sz="2400" b="1" dirty="0">
                <a:solidFill>
                  <a:srgbClr val="06080A"/>
                </a:solidFill>
                <a:latin typeface="仿宋" panose="02010609060101010101" pitchFamily="49" charset="-122"/>
                <a:ea typeface="仿宋" panose="02010609060101010101" pitchFamily="49" charset="-122"/>
                <a:cs typeface="+mn-ea"/>
                <a:sym typeface="+mn-lt"/>
              </a:rPr>
              <a:t>Monitor — applications performance monitoring, end–user experience</a:t>
            </a:r>
          </a:p>
        </p:txBody>
      </p:sp>
    </p:spTree>
    <p:extLst>
      <p:ext uri="{BB962C8B-B14F-4D97-AF65-F5344CB8AC3E}">
        <p14:creationId xmlns:p14="http://schemas.microsoft.com/office/powerpoint/2010/main" val="3647609367"/>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DevOps</a:t>
            </a:r>
            <a:r>
              <a:rPr lang="en-US" sz="2800" b="1" dirty="0">
                <a:solidFill>
                  <a:srgbClr val="7030A0"/>
                </a:solidFill>
                <a:latin typeface="仿宋" panose="02010609060101010101" pitchFamily="49" charset="-122"/>
                <a:ea typeface="仿宋" panose="02010609060101010101" pitchFamily="49" charset="-122"/>
                <a:cs typeface="+mn-ea"/>
                <a:sym typeface="+mn-lt"/>
              </a:rPr>
              <a:t> Tools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4" name="图片 3"/>
          <p:cNvPicPr>
            <a:picLocks noChangeAspect="1"/>
          </p:cNvPicPr>
          <p:nvPr/>
        </p:nvPicPr>
        <p:blipFill>
          <a:blip r:embed="rId3"/>
          <a:stretch>
            <a:fillRect/>
          </a:stretch>
        </p:blipFill>
        <p:spPr>
          <a:xfrm>
            <a:off x="775136" y="1411365"/>
            <a:ext cx="2605034" cy="1265223"/>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80170" y="2676588"/>
            <a:ext cx="2270987" cy="2026110"/>
          </a:xfrm>
          <a:prstGeom prst="rect">
            <a:avLst/>
          </a:prstGeom>
        </p:spPr>
      </p:pic>
      <p:pic>
        <p:nvPicPr>
          <p:cNvPr id="7" name="图片 6"/>
          <p:cNvPicPr>
            <a:picLocks noChangeAspect="1"/>
          </p:cNvPicPr>
          <p:nvPr/>
        </p:nvPicPr>
        <p:blipFill>
          <a:blip r:embed="rId5"/>
          <a:stretch>
            <a:fillRect/>
          </a:stretch>
        </p:blipFill>
        <p:spPr>
          <a:xfrm>
            <a:off x="6347554" y="4434238"/>
            <a:ext cx="2613887" cy="1150720"/>
          </a:xfrm>
          <a:prstGeom prst="rect">
            <a:avLst/>
          </a:prstGeom>
        </p:spPr>
      </p:pic>
    </p:spTree>
    <p:extLst>
      <p:ext uri="{BB962C8B-B14F-4D97-AF65-F5344CB8AC3E}">
        <p14:creationId xmlns:p14="http://schemas.microsoft.com/office/powerpoint/2010/main" val="487081300"/>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Microservice</a:t>
            </a:r>
            <a:r>
              <a:rPr lang="en-US" sz="2800" b="1" dirty="0">
                <a:solidFill>
                  <a:srgbClr val="7030A0"/>
                </a:solidFill>
                <a:latin typeface="仿宋" panose="02010609060101010101" pitchFamily="49" charset="-122"/>
                <a:ea typeface="仿宋" panose="02010609060101010101" pitchFamily="49" charset="-122"/>
                <a:cs typeface="+mn-ea"/>
                <a:sym typeface="+mn-lt"/>
              </a:rPr>
              <a:t> </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未来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Service</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Mesh</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5" name="图片 4">
            <a:extLst>
              <a:ext uri="{FF2B5EF4-FFF2-40B4-BE49-F238E27FC236}">
                <a16:creationId xmlns:a16="http://schemas.microsoft.com/office/drawing/2014/main" id="{099A5C5B-7B59-2942-95E4-7F610BAC76D3}"/>
              </a:ext>
            </a:extLst>
          </p:cNvPr>
          <p:cNvPicPr>
            <a:picLocks noChangeAspect="1"/>
          </p:cNvPicPr>
          <p:nvPr/>
        </p:nvPicPr>
        <p:blipFill>
          <a:blip r:embed="rId2"/>
          <a:stretch>
            <a:fillRect/>
          </a:stretch>
        </p:blipFill>
        <p:spPr>
          <a:xfrm>
            <a:off x="7662824" y="2172771"/>
            <a:ext cx="4113274" cy="2779239"/>
          </a:xfrm>
          <a:prstGeom prst="rect">
            <a:avLst/>
          </a:prstGeom>
        </p:spPr>
      </p:pic>
      <p:sp>
        <p:nvSpPr>
          <p:cNvPr id="11" name="TextBox 50">
            <a:extLst>
              <a:ext uri="{FF2B5EF4-FFF2-40B4-BE49-F238E27FC236}">
                <a16:creationId xmlns:a16="http://schemas.microsoft.com/office/drawing/2014/main" id="{F7E511E6-C6C6-A44E-B5FC-E640F449ABE6}"/>
              </a:ext>
            </a:extLst>
          </p:cNvPr>
          <p:cNvSpPr txBox="1"/>
          <p:nvPr/>
        </p:nvSpPr>
        <p:spPr>
          <a:xfrm>
            <a:off x="775136" y="1912967"/>
            <a:ext cx="6607413" cy="3477875"/>
          </a:xfrm>
          <a:prstGeom prst="rect">
            <a:avLst/>
          </a:prstGeom>
          <a:noFill/>
        </p:spPr>
        <p:txBody>
          <a:bodyPr wrap="square" rtlCol="0">
            <a:spAutoFit/>
          </a:bodyPr>
          <a:lstStyle/>
          <a:p>
            <a:r>
              <a:rPr lang="en-US" altLang="zh-CN" sz="2000" b="1" dirty="0">
                <a:solidFill>
                  <a:schemeClr val="accent4">
                    <a:lumMod val="50000"/>
                  </a:schemeClr>
                </a:solidFill>
                <a:latin typeface="仿宋" panose="02010609060101010101" pitchFamily="49" charset="-122"/>
                <a:ea typeface="仿宋" panose="02010609060101010101" pitchFamily="49" charset="-122"/>
                <a:cs typeface="+mn-ea"/>
                <a:sym typeface="+mn-lt"/>
              </a:rPr>
              <a:t>    </a:t>
            </a:r>
            <a:r>
              <a:rPr lang="zh-CN" altLang="en-US" sz="2000" b="1" dirty="0">
                <a:solidFill>
                  <a:srgbClr val="00B050"/>
                </a:solidFill>
                <a:latin typeface="仿宋" panose="02010609060101010101" pitchFamily="49" charset="-122"/>
                <a:ea typeface="仿宋" panose="02010609060101010101" pitchFamily="49" charset="-122"/>
                <a:cs typeface="+mn-ea"/>
                <a:sym typeface="+mn-lt"/>
              </a:rPr>
              <a:t>服务网格（</a:t>
            </a:r>
            <a:r>
              <a:rPr lang="en-US" sz="2000" b="1" dirty="0">
                <a:solidFill>
                  <a:srgbClr val="00B050"/>
                </a:solidFill>
                <a:latin typeface="仿宋" panose="02010609060101010101" pitchFamily="49" charset="-122"/>
                <a:ea typeface="仿宋" panose="02010609060101010101" pitchFamily="49" charset="-122"/>
                <a:cs typeface="+mn-ea"/>
                <a:sym typeface="+mn-lt"/>
              </a:rPr>
              <a:t>Service Mesh）</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是致力于解决服务间通讯的基础设施层。它负责在现代云原生应用程序的复杂服务拓扑来可靠地传递请求。实际上，</a:t>
            </a:r>
            <a:r>
              <a:rPr lang="en-US" altLang="zh-CN" sz="2000" b="1" dirty="0">
                <a:solidFill>
                  <a:schemeClr val="accent4">
                    <a:lumMod val="50000"/>
                  </a:schemeClr>
                </a:solidFill>
                <a:latin typeface="仿宋" panose="02010609060101010101" pitchFamily="49" charset="-122"/>
                <a:ea typeface="仿宋" panose="02010609060101010101" pitchFamily="49" charset="-122"/>
                <a:cs typeface="+mn-ea"/>
                <a:sym typeface="+mn-lt"/>
              </a:rPr>
              <a:t>Service Mesh </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通常是通过一组轻量级网络代理（</a:t>
            </a:r>
            <a:r>
              <a:rPr lang="en-US" altLang="zh-CN" sz="2000" b="1" dirty="0">
                <a:solidFill>
                  <a:schemeClr val="accent4">
                    <a:lumMod val="50000"/>
                  </a:schemeClr>
                </a:solidFill>
                <a:latin typeface="仿宋" panose="02010609060101010101" pitchFamily="49" charset="-122"/>
                <a:ea typeface="仿宋" panose="02010609060101010101" pitchFamily="49" charset="-122"/>
                <a:cs typeface="+mn-ea"/>
                <a:sym typeface="+mn-lt"/>
              </a:rPr>
              <a:t>Sidecar proxy</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），与应用程序代码部署在一起来实现，而无需感知应用程序本身。</a:t>
            </a:r>
          </a:p>
          <a:p>
            <a:endPar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endParaRPr>
          </a:p>
          <a:p>
            <a:r>
              <a:rPr lang="en-US" sz="2000" b="1" dirty="0" err="1">
                <a:solidFill>
                  <a:srgbClr val="FF0000"/>
                </a:solidFill>
                <a:latin typeface="仿宋" panose="02010609060101010101" pitchFamily="49" charset="-122"/>
                <a:ea typeface="仿宋" panose="02010609060101010101" pitchFamily="49" charset="-122"/>
                <a:cs typeface="+mn-ea"/>
                <a:sym typeface="+mn-lt"/>
              </a:rPr>
              <a:t>Istio</a:t>
            </a:r>
            <a:r>
              <a:rPr lang="en-US" sz="20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提供了一个完整的解决方案，通过为整个服务网格提供行为洞察和操作控制来满足微服务应用程序的多样化需求。</a:t>
            </a:r>
          </a:p>
          <a:p>
            <a:endPar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endParaRPr>
          </a:p>
          <a:p>
            <a:endParaRPr lang="en-US" sz="2000" b="1" dirty="0">
              <a:solidFill>
                <a:schemeClr val="accent4">
                  <a:lumMod val="50000"/>
                </a:schemeClr>
              </a:solidFill>
              <a:latin typeface="仿宋" panose="02010609060101010101" pitchFamily="49" charset="-122"/>
              <a:ea typeface="仿宋" panose="02010609060101010101" pitchFamily="49" charset="-122"/>
              <a:cs typeface="+mn-ea"/>
              <a:sym typeface="+mn-lt"/>
            </a:endParaRPr>
          </a:p>
        </p:txBody>
      </p:sp>
      <p:pic>
        <p:nvPicPr>
          <p:cNvPr id="8" name="图片 7">
            <a:extLst>
              <a:ext uri="{FF2B5EF4-FFF2-40B4-BE49-F238E27FC236}">
                <a16:creationId xmlns:a16="http://schemas.microsoft.com/office/drawing/2014/main" id="{25FE2A75-7DBF-1B4C-A19E-B42567739A9F}"/>
              </a:ext>
            </a:extLst>
          </p:cNvPr>
          <p:cNvPicPr>
            <a:picLocks noChangeAspect="1"/>
          </p:cNvPicPr>
          <p:nvPr/>
        </p:nvPicPr>
        <p:blipFill>
          <a:blip r:embed="rId3"/>
          <a:stretch>
            <a:fillRect/>
          </a:stretch>
        </p:blipFill>
        <p:spPr>
          <a:xfrm>
            <a:off x="775136" y="126147"/>
            <a:ext cx="1424251" cy="989734"/>
          </a:xfrm>
          <a:prstGeom prst="rect">
            <a:avLst/>
          </a:prstGeom>
        </p:spPr>
      </p:pic>
    </p:spTree>
    <p:extLst>
      <p:ext uri="{BB962C8B-B14F-4D97-AF65-F5344CB8AC3E}">
        <p14:creationId xmlns:p14="http://schemas.microsoft.com/office/powerpoint/2010/main" val="1058447826"/>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Monitor Tools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9" name="图片 8"/>
          <p:cNvPicPr>
            <a:picLocks noChangeAspect="1"/>
          </p:cNvPicPr>
          <p:nvPr/>
        </p:nvPicPr>
        <p:blipFill>
          <a:blip r:embed="rId3"/>
          <a:stretch>
            <a:fillRect/>
          </a:stretch>
        </p:blipFill>
        <p:spPr>
          <a:xfrm>
            <a:off x="708523" y="1066102"/>
            <a:ext cx="2101289" cy="696623"/>
          </a:xfrm>
          <a:prstGeom prst="rect">
            <a:avLst/>
          </a:prstGeom>
        </p:spPr>
      </p:pic>
      <p:pic>
        <p:nvPicPr>
          <p:cNvPr id="2" name="图片 1"/>
          <p:cNvPicPr>
            <a:picLocks noChangeAspect="1"/>
          </p:cNvPicPr>
          <p:nvPr/>
        </p:nvPicPr>
        <p:blipFill>
          <a:blip r:embed="rId4"/>
          <a:stretch>
            <a:fillRect/>
          </a:stretch>
        </p:blipFill>
        <p:spPr>
          <a:xfrm>
            <a:off x="775136" y="1802742"/>
            <a:ext cx="10547866" cy="3802544"/>
          </a:xfrm>
          <a:prstGeom prst="rect">
            <a:avLst/>
          </a:prstGeom>
        </p:spPr>
      </p:pic>
    </p:spTree>
    <p:extLst>
      <p:ext uri="{BB962C8B-B14F-4D97-AF65-F5344CB8AC3E}">
        <p14:creationId xmlns:p14="http://schemas.microsoft.com/office/powerpoint/2010/main" val="2291863969"/>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04"/>
          <p:cNvSpPr>
            <a:spLocks noChangeArrowheads="1"/>
          </p:cNvSpPr>
          <p:nvPr/>
        </p:nvSpPr>
        <p:spPr bwMode="auto">
          <a:xfrm>
            <a:off x="2573819" y="2250128"/>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11" name="Freeform 139"/>
          <p:cNvSpPr>
            <a:spLocks noChangeArrowheads="1"/>
          </p:cNvSpPr>
          <p:nvPr/>
        </p:nvSpPr>
        <p:spPr bwMode="auto">
          <a:xfrm>
            <a:off x="9305973" y="2281086"/>
            <a:ext cx="319671" cy="291465"/>
          </a:xfrm>
          <a:custGeom>
            <a:avLst/>
            <a:gdLst>
              <a:gd name="T0" fmla="*/ 572 w 601"/>
              <a:gd name="T1" fmla="*/ 460 h 546"/>
              <a:gd name="T2" fmla="*/ 572 w 601"/>
              <a:gd name="T3" fmla="*/ 460 h 546"/>
              <a:gd name="T4" fmla="*/ 438 w 601"/>
              <a:gd name="T5" fmla="*/ 460 h 546"/>
              <a:gd name="T6" fmla="*/ 438 w 601"/>
              <a:gd name="T7" fmla="*/ 460 h 546"/>
              <a:gd name="T8" fmla="*/ 226 w 601"/>
              <a:gd name="T9" fmla="*/ 460 h 546"/>
              <a:gd name="T10" fmla="*/ 226 w 601"/>
              <a:gd name="T11" fmla="*/ 460 h 546"/>
              <a:gd name="T12" fmla="*/ 197 w 601"/>
              <a:gd name="T13" fmla="*/ 460 h 546"/>
              <a:gd name="T14" fmla="*/ 197 w 601"/>
              <a:gd name="T15" fmla="*/ 460 h 546"/>
              <a:gd name="T16" fmla="*/ 190 w 601"/>
              <a:gd name="T17" fmla="*/ 460 h 546"/>
              <a:gd name="T18" fmla="*/ 113 w 601"/>
              <a:gd name="T19" fmla="*/ 538 h 546"/>
              <a:gd name="T20" fmla="*/ 91 w 601"/>
              <a:gd name="T21" fmla="*/ 545 h 546"/>
              <a:gd name="T22" fmla="*/ 91 w 601"/>
              <a:gd name="T23" fmla="*/ 545 h 546"/>
              <a:gd name="T24" fmla="*/ 91 w 601"/>
              <a:gd name="T25" fmla="*/ 545 h 546"/>
              <a:gd name="T26" fmla="*/ 91 w 601"/>
              <a:gd name="T27" fmla="*/ 545 h 546"/>
              <a:gd name="T28" fmla="*/ 70 w 601"/>
              <a:gd name="T29" fmla="*/ 538 h 546"/>
              <a:gd name="T30" fmla="*/ 70 w 601"/>
              <a:gd name="T31" fmla="*/ 538 h 546"/>
              <a:gd name="T32" fmla="*/ 70 w 601"/>
              <a:gd name="T33" fmla="*/ 531 h 546"/>
              <a:gd name="T34" fmla="*/ 70 w 601"/>
              <a:gd name="T35" fmla="*/ 531 h 546"/>
              <a:gd name="T36" fmla="*/ 63 w 601"/>
              <a:gd name="T37" fmla="*/ 531 h 546"/>
              <a:gd name="T38" fmla="*/ 63 w 601"/>
              <a:gd name="T39" fmla="*/ 523 h 546"/>
              <a:gd name="T40" fmla="*/ 63 w 601"/>
              <a:gd name="T41" fmla="*/ 523 h 546"/>
              <a:gd name="T42" fmla="*/ 63 w 601"/>
              <a:gd name="T43" fmla="*/ 516 h 546"/>
              <a:gd name="T44" fmla="*/ 63 w 601"/>
              <a:gd name="T45" fmla="*/ 516 h 546"/>
              <a:gd name="T46" fmla="*/ 63 w 601"/>
              <a:gd name="T47" fmla="*/ 460 h 546"/>
              <a:gd name="T48" fmla="*/ 56 w 601"/>
              <a:gd name="T49" fmla="*/ 460 h 546"/>
              <a:gd name="T50" fmla="*/ 56 w 601"/>
              <a:gd name="T51" fmla="*/ 460 h 546"/>
              <a:gd name="T52" fmla="*/ 28 w 601"/>
              <a:gd name="T53" fmla="*/ 460 h 546"/>
              <a:gd name="T54" fmla="*/ 0 w 601"/>
              <a:gd name="T55" fmla="*/ 432 h 546"/>
              <a:gd name="T56" fmla="*/ 0 w 601"/>
              <a:gd name="T57" fmla="*/ 29 h 546"/>
              <a:gd name="T58" fmla="*/ 28 w 601"/>
              <a:gd name="T59" fmla="*/ 0 h 546"/>
              <a:gd name="T60" fmla="*/ 572 w 601"/>
              <a:gd name="T61" fmla="*/ 0 h 546"/>
              <a:gd name="T62" fmla="*/ 600 w 601"/>
              <a:gd name="T63" fmla="*/ 29 h 546"/>
              <a:gd name="T64" fmla="*/ 600 w 601"/>
              <a:gd name="T65" fmla="*/ 432 h 546"/>
              <a:gd name="T66" fmla="*/ 572 w 601"/>
              <a:gd name="T67" fmla="*/ 460 h 546"/>
              <a:gd name="T68" fmla="*/ 155 w 601"/>
              <a:gd name="T69" fmla="*/ 177 h 546"/>
              <a:gd name="T70" fmla="*/ 155 w 601"/>
              <a:gd name="T71" fmla="*/ 177 h 546"/>
              <a:gd name="T72" fmla="*/ 98 w 601"/>
              <a:gd name="T73" fmla="*/ 234 h 546"/>
              <a:gd name="T74" fmla="*/ 155 w 601"/>
              <a:gd name="T75" fmla="*/ 290 h 546"/>
              <a:gd name="T76" fmla="*/ 211 w 601"/>
              <a:gd name="T77" fmla="*/ 234 h 546"/>
              <a:gd name="T78" fmla="*/ 155 w 601"/>
              <a:gd name="T79" fmla="*/ 177 h 546"/>
              <a:gd name="T80" fmla="*/ 296 w 601"/>
              <a:gd name="T81" fmla="*/ 177 h 546"/>
              <a:gd name="T82" fmla="*/ 296 w 601"/>
              <a:gd name="T83" fmla="*/ 177 h 546"/>
              <a:gd name="T84" fmla="*/ 240 w 601"/>
              <a:gd name="T85" fmla="*/ 234 h 546"/>
              <a:gd name="T86" fmla="*/ 296 w 601"/>
              <a:gd name="T87" fmla="*/ 290 h 546"/>
              <a:gd name="T88" fmla="*/ 353 w 601"/>
              <a:gd name="T89" fmla="*/ 234 h 546"/>
              <a:gd name="T90" fmla="*/ 296 w 601"/>
              <a:gd name="T91" fmla="*/ 177 h 546"/>
              <a:gd name="T92" fmla="*/ 438 w 601"/>
              <a:gd name="T93" fmla="*/ 177 h 546"/>
              <a:gd name="T94" fmla="*/ 438 w 601"/>
              <a:gd name="T95" fmla="*/ 177 h 546"/>
              <a:gd name="T96" fmla="*/ 381 w 601"/>
              <a:gd name="T97" fmla="*/ 234 h 546"/>
              <a:gd name="T98" fmla="*/ 438 w 601"/>
              <a:gd name="T99" fmla="*/ 290 h 546"/>
              <a:gd name="T100" fmla="*/ 494 w 601"/>
              <a:gd name="T101" fmla="*/ 234 h 546"/>
              <a:gd name="T102" fmla="*/ 438 w 601"/>
              <a:gd name="T103" fmla="*/ 17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1" h="546">
                <a:moveTo>
                  <a:pt x="572" y="460"/>
                </a:moveTo>
                <a:lnTo>
                  <a:pt x="572" y="460"/>
                </a:lnTo>
                <a:cubicBezTo>
                  <a:pt x="438" y="460"/>
                  <a:pt x="438" y="460"/>
                  <a:pt x="438" y="460"/>
                </a:cubicBezTo>
                <a:lnTo>
                  <a:pt x="438" y="460"/>
                </a:lnTo>
                <a:cubicBezTo>
                  <a:pt x="226" y="460"/>
                  <a:pt x="226" y="460"/>
                  <a:pt x="226" y="460"/>
                </a:cubicBezTo>
                <a:lnTo>
                  <a:pt x="226" y="460"/>
                </a:lnTo>
                <a:cubicBezTo>
                  <a:pt x="197" y="460"/>
                  <a:pt x="197" y="460"/>
                  <a:pt x="197" y="460"/>
                </a:cubicBezTo>
                <a:lnTo>
                  <a:pt x="197" y="460"/>
                </a:lnTo>
                <a:cubicBezTo>
                  <a:pt x="190" y="460"/>
                  <a:pt x="190" y="460"/>
                  <a:pt x="190" y="460"/>
                </a:cubicBezTo>
                <a:cubicBezTo>
                  <a:pt x="113" y="538"/>
                  <a:pt x="113" y="538"/>
                  <a:pt x="113" y="538"/>
                </a:cubicBezTo>
                <a:cubicBezTo>
                  <a:pt x="106" y="545"/>
                  <a:pt x="98" y="545"/>
                  <a:pt x="91" y="545"/>
                </a:cubicBezTo>
                <a:lnTo>
                  <a:pt x="91" y="545"/>
                </a:lnTo>
                <a:lnTo>
                  <a:pt x="91" y="545"/>
                </a:lnTo>
                <a:lnTo>
                  <a:pt x="91" y="545"/>
                </a:lnTo>
                <a:cubicBezTo>
                  <a:pt x="84" y="545"/>
                  <a:pt x="77" y="545"/>
                  <a:pt x="70" y="538"/>
                </a:cubicBezTo>
                <a:lnTo>
                  <a:pt x="70" y="538"/>
                </a:lnTo>
                <a:lnTo>
                  <a:pt x="70" y="531"/>
                </a:lnTo>
                <a:lnTo>
                  <a:pt x="70" y="531"/>
                </a:lnTo>
                <a:cubicBezTo>
                  <a:pt x="63" y="531"/>
                  <a:pt x="63" y="531"/>
                  <a:pt x="63" y="531"/>
                </a:cubicBezTo>
                <a:cubicBezTo>
                  <a:pt x="63" y="523"/>
                  <a:pt x="63" y="523"/>
                  <a:pt x="63" y="523"/>
                </a:cubicBezTo>
                <a:lnTo>
                  <a:pt x="63" y="523"/>
                </a:lnTo>
                <a:lnTo>
                  <a:pt x="63" y="516"/>
                </a:lnTo>
                <a:lnTo>
                  <a:pt x="63" y="516"/>
                </a:lnTo>
                <a:cubicBezTo>
                  <a:pt x="63" y="460"/>
                  <a:pt x="63" y="460"/>
                  <a:pt x="63" y="460"/>
                </a:cubicBezTo>
                <a:cubicBezTo>
                  <a:pt x="56" y="460"/>
                  <a:pt x="56" y="460"/>
                  <a:pt x="56" y="460"/>
                </a:cubicBezTo>
                <a:lnTo>
                  <a:pt x="56" y="460"/>
                </a:ln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13" name="Freeform 98"/>
          <p:cNvSpPr>
            <a:spLocks noChangeArrowheads="1"/>
          </p:cNvSpPr>
          <p:nvPr/>
        </p:nvSpPr>
        <p:spPr bwMode="auto">
          <a:xfrm>
            <a:off x="9338080" y="4865671"/>
            <a:ext cx="276516" cy="338794"/>
          </a:xfrm>
          <a:custGeom>
            <a:avLst/>
            <a:gdLst>
              <a:gd name="T0" fmla="*/ 459 w 488"/>
              <a:gd name="T1" fmla="*/ 600 h 601"/>
              <a:gd name="T2" fmla="*/ 459 w 488"/>
              <a:gd name="T3" fmla="*/ 600 h 601"/>
              <a:gd name="T4" fmla="*/ 28 w 488"/>
              <a:gd name="T5" fmla="*/ 600 h 601"/>
              <a:gd name="T6" fmla="*/ 0 w 488"/>
              <a:gd name="T7" fmla="*/ 572 h 601"/>
              <a:gd name="T8" fmla="*/ 0 w 488"/>
              <a:gd name="T9" fmla="*/ 325 h 601"/>
              <a:gd name="T10" fmla="*/ 28 w 488"/>
              <a:gd name="T11" fmla="*/ 296 h 601"/>
              <a:gd name="T12" fmla="*/ 70 w 488"/>
              <a:gd name="T13" fmla="*/ 296 h 601"/>
              <a:gd name="T14" fmla="*/ 70 w 488"/>
              <a:gd name="T15" fmla="*/ 169 h 601"/>
              <a:gd name="T16" fmla="*/ 240 w 488"/>
              <a:gd name="T17" fmla="*/ 0 h 601"/>
              <a:gd name="T18" fmla="*/ 409 w 488"/>
              <a:gd name="T19" fmla="*/ 169 h 601"/>
              <a:gd name="T20" fmla="*/ 409 w 488"/>
              <a:gd name="T21" fmla="*/ 296 h 601"/>
              <a:gd name="T22" fmla="*/ 459 w 488"/>
              <a:gd name="T23" fmla="*/ 296 h 601"/>
              <a:gd name="T24" fmla="*/ 487 w 488"/>
              <a:gd name="T25" fmla="*/ 325 h 601"/>
              <a:gd name="T26" fmla="*/ 487 w 488"/>
              <a:gd name="T27" fmla="*/ 572 h 601"/>
              <a:gd name="T28" fmla="*/ 459 w 488"/>
              <a:gd name="T29" fmla="*/ 600 h 601"/>
              <a:gd name="T30" fmla="*/ 212 w 488"/>
              <a:gd name="T31" fmla="*/ 459 h 601"/>
              <a:gd name="T32" fmla="*/ 212 w 488"/>
              <a:gd name="T33" fmla="*/ 459 h 601"/>
              <a:gd name="T34" fmla="*/ 212 w 488"/>
              <a:gd name="T35" fmla="*/ 516 h 601"/>
              <a:gd name="T36" fmla="*/ 240 w 488"/>
              <a:gd name="T37" fmla="*/ 544 h 601"/>
              <a:gd name="T38" fmla="*/ 268 w 488"/>
              <a:gd name="T39" fmla="*/ 516 h 601"/>
              <a:gd name="T40" fmla="*/ 268 w 488"/>
              <a:gd name="T41" fmla="*/ 459 h 601"/>
              <a:gd name="T42" fmla="*/ 296 w 488"/>
              <a:gd name="T43" fmla="*/ 410 h 601"/>
              <a:gd name="T44" fmla="*/ 240 w 488"/>
              <a:gd name="T45" fmla="*/ 353 h 601"/>
              <a:gd name="T46" fmla="*/ 183 w 488"/>
              <a:gd name="T47" fmla="*/ 410 h 601"/>
              <a:gd name="T48" fmla="*/ 212 w 488"/>
              <a:gd name="T49" fmla="*/ 459 h 601"/>
              <a:gd name="T50" fmla="*/ 353 w 488"/>
              <a:gd name="T51" fmla="*/ 169 h 601"/>
              <a:gd name="T52" fmla="*/ 353 w 488"/>
              <a:gd name="T53" fmla="*/ 169 h 601"/>
              <a:gd name="T54" fmla="*/ 240 w 488"/>
              <a:gd name="T55" fmla="*/ 56 h 601"/>
              <a:gd name="T56" fmla="*/ 127 w 488"/>
              <a:gd name="T57" fmla="*/ 169 h 601"/>
              <a:gd name="T58" fmla="*/ 127 w 488"/>
              <a:gd name="T59" fmla="*/ 296 h 601"/>
              <a:gd name="T60" fmla="*/ 353 w 488"/>
              <a:gd name="T61" fmla="*/ 296 h 601"/>
              <a:gd name="T62" fmla="*/ 353 w 488"/>
              <a:gd name="T63" fmla="*/ 16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12" name="TextBox 50"/>
          <p:cNvSpPr txBox="1"/>
          <p:nvPr/>
        </p:nvSpPr>
        <p:spPr>
          <a:xfrm>
            <a:off x="935907" y="4558014"/>
            <a:ext cx="10969400" cy="954107"/>
          </a:xfrm>
          <a:prstGeom prst="rect">
            <a:avLst/>
          </a:prstGeom>
          <a:noFill/>
        </p:spPr>
        <p:txBody>
          <a:bodyPr wrap="square" rtlCol="0">
            <a:spAutoFit/>
          </a:bodyPr>
          <a:lstStyle/>
          <a:p>
            <a:r>
              <a:rPr lang="en-US" sz="2800" b="1" dirty="0">
                <a:solidFill>
                  <a:srgbClr val="06080A"/>
                </a:solidFill>
                <a:latin typeface="仿宋" panose="02010609060101010101" pitchFamily="49" charset="-122"/>
                <a:ea typeface="仿宋" panose="02010609060101010101" pitchFamily="49" charset="-122"/>
                <a:cs typeface="+mn-ea"/>
                <a:sym typeface="+mn-lt"/>
              </a:rPr>
              <a:t>http://projects.spring.io/spring-cloud/</a:t>
            </a:r>
          </a:p>
          <a:p>
            <a:r>
              <a:rPr lang="en-US" sz="2800" b="1" dirty="0">
                <a:solidFill>
                  <a:srgbClr val="06080A"/>
                </a:solidFill>
                <a:latin typeface="仿宋" panose="02010609060101010101" pitchFamily="49" charset="-122"/>
                <a:ea typeface="仿宋" panose="02010609060101010101" pitchFamily="49" charset="-122"/>
                <a:cs typeface="+mn-ea"/>
                <a:sym typeface="+mn-lt"/>
              </a:rPr>
              <a:t>https://github.com/spring-cloud</a:t>
            </a:r>
          </a:p>
        </p:txBody>
      </p:sp>
      <p:pic>
        <p:nvPicPr>
          <p:cNvPr id="3" name="图片 2"/>
          <p:cNvPicPr>
            <a:picLocks noChangeAspect="1"/>
          </p:cNvPicPr>
          <p:nvPr/>
        </p:nvPicPr>
        <p:blipFill>
          <a:blip r:embed="rId2"/>
          <a:stretch>
            <a:fillRect/>
          </a:stretch>
        </p:blipFill>
        <p:spPr>
          <a:xfrm>
            <a:off x="4069265" y="1636580"/>
            <a:ext cx="3417903" cy="2509907"/>
          </a:xfrm>
          <a:prstGeom prst="rect">
            <a:avLst/>
          </a:prstGeom>
        </p:spPr>
      </p:pic>
      <p:sp>
        <p:nvSpPr>
          <p:cNvPr id="10" name="TextBox 50"/>
          <p:cNvSpPr txBox="1"/>
          <p:nvPr/>
        </p:nvSpPr>
        <p:spPr>
          <a:xfrm>
            <a:off x="2262761" y="359404"/>
            <a:ext cx="9425263"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推荐学习网址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Spring Cloud</a:t>
            </a:r>
          </a:p>
        </p:txBody>
      </p:sp>
      <p:pic>
        <p:nvPicPr>
          <p:cNvPr id="11" name="图片 10"/>
          <p:cNvPicPr>
            <a:picLocks noChangeAspect="1"/>
          </p:cNvPicPr>
          <p:nvPr/>
        </p:nvPicPr>
        <p:blipFill>
          <a:blip r:embed="rId3"/>
          <a:stretch>
            <a:fillRect/>
          </a:stretch>
        </p:blipFill>
        <p:spPr>
          <a:xfrm>
            <a:off x="775136" y="359404"/>
            <a:ext cx="1424251" cy="628052"/>
          </a:xfrm>
          <a:prstGeom prst="rect">
            <a:avLst/>
          </a:prstGeom>
        </p:spPr>
      </p:pic>
    </p:spTree>
    <p:extLst>
      <p:ext uri="{BB962C8B-B14F-4D97-AF65-F5344CB8AC3E}">
        <p14:creationId xmlns:p14="http://schemas.microsoft.com/office/powerpoint/2010/main" val="3667090278"/>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500" y="2286000"/>
            <a:ext cx="4953000" cy="2286000"/>
          </a:xfrm>
          <a:prstGeom prst="rect">
            <a:avLst/>
          </a:prstGeom>
        </p:spPr>
      </p:pic>
    </p:spTree>
    <p:extLst>
      <p:ext uri="{BB962C8B-B14F-4D97-AF65-F5344CB8AC3E}">
        <p14:creationId xmlns:p14="http://schemas.microsoft.com/office/powerpoint/2010/main" val="1400037897"/>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04"/>
          <p:cNvSpPr>
            <a:spLocks noChangeArrowheads="1"/>
          </p:cNvSpPr>
          <p:nvPr/>
        </p:nvSpPr>
        <p:spPr bwMode="auto">
          <a:xfrm>
            <a:off x="2573819" y="2250128"/>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11" name="Freeform 139"/>
          <p:cNvSpPr>
            <a:spLocks noChangeArrowheads="1"/>
          </p:cNvSpPr>
          <p:nvPr/>
        </p:nvSpPr>
        <p:spPr bwMode="auto">
          <a:xfrm>
            <a:off x="9305973" y="2281086"/>
            <a:ext cx="319671" cy="291465"/>
          </a:xfrm>
          <a:custGeom>
            <a:avLst/>
            <a:gdLst>
              <a:gd name="T0" fmla="*/ 572 w 601"/>
              <a:gd name="T1" fmla="*/ 460 h 546"/>
              <a:gd name="T2" fmla="*/ 572 w 601"/>
              <a:gd name="T3" fmla="*/ 460 h 546"/>
              <a:gd name="T4" fmla="*/ 438 w 601"/>
              <a:gd name="T5" fmla="*/ 460 h 546"/>
              <a:gd name="T6" fmla="*/ 438 w 601"/>
              <a:gd name="T7" fmla="*/ 460 h 546"/>
              <a:gd name="T8" fmla="*/ 226 w 601"/>
              <a:gd name="T9" fmla="*/ 460 h 546"/>
              <a:gd name="T10" fmla="*/ 226 w 601"/>
              <a:gd name="T11" fmla="*/ 460 h 546"/>
              <a:gd name="T12" fmla="*/ 197 w 601"/>
              <a:gd name="T13" fmla="*/ 460 h 546"/>
              <a:gd name="T14" fmla="*/ 197 w 601"/>
              <a:gd name="T15" fmla="*/ 460 h 546"/>
              <a:gd name="T16" fmla="*/ 190 w 601"/>
              <a:gd name="T17" fmla="*/ 460 h 546"/>
              <a:gd name="T18" fmla="*/ 113 w 601"/>
              <a:gd name="T19" fmla="*/ 538 h 546"/>
              <a:gd name="T20" fmla="*/ 91 w 601"/>
              <a:gd name="T21" fmla="*/ 545 h 546"/>
              <a:gd name="T22" fmla="*/ 91 w 601"/>
              <a:gd name="T23" fmla="*/ 545 h 546"/>
              <a:gd name="T24" fmla="*/ 91 w 601"/>
              <a:gd name="T25" fmla="*/ 545 h 546"/>
              <a:gd name="T26" fmla="*/ 91 w 601"/>
              <a:gd name="T27" fmla="*/ 545 h 546"/>
              <a:gd name="T28" fmla="*/ 70 w 601"/>
              <a:gd name="T29" fmla="*/ 538 h 546"/>
              <a:gd name="T30" fmla="*/ 70 w 601"/>
              <a:gd name="T31" fmla="*/ 538 h 546"/>
              <a:gd name="T32" fmla="*/ 70 w 601"/>
              <a:gd name="T33" fmla="*/ 531 h 546"/>
              <a:gd name="T34" fmla="*/ 70 w 601"/>
              <a:gd name="T35" fmla="*/ 531 h 546"/>
              <a:gd name="T36" fmla="*/ 63 w 601"/>
              <a:gd name="T37" fmla="*/ 531 h 546"/>
              <a:gd name="T38" fmla="*/ 63 w 601"/>
              <a:gd name="T39" fmla="*/ 523 h 546"/>
              <a:gd name="T40" fmla="*/ 63 w 601"/>
              <a:gd name="T41" fmla="*/ 523 h 546"/>
              <a:gd name="T42" fmla="*/ 63 w 601"/>
              <a:gd name="T43" fmla="*/ 516 h 546"/>
              <a:gd name="T44" fmla="*/ 63 w 601"/>
              <a:gd name="T45" fmla="*/ 516 h 546"/>
              <a:gd name="T46" fmla="*/ 63 w 601"/>
              <a:gd name="T47" fmla="*/ 460 h 546"/>
              <a:gd name="T48" fmla="*/ 56 w 601"/>
              <a:gd name="T49" fmla="*/ 460 h 546"/>
              <a:gd name="T50" fmla="*/ 56 w 601"/>
              <a:gd name="T51" fmla="*/ 460 h 546"/>
              <a:gd name="T52" fmla="*/ 28 w 601"/>
              <a:gd name="T53" fmla="*/ 460 h 546"/>
              <a:gd name="T54" fmla="*/ 0 w 601"/>
              <a:gd name="T55" fmla="*/ 432 h 546"/>
              <a:gd name="T56" fmla="*/ 0 w 601"/>
              <a:gd name="T57" fmla="*/ 29 h 546"/>
              <a:gd name="T58" fmla="*/ 28 w 601"/>
              <a:gd name="T59" fmla="*/ 0 h 546"/>
              <a:gd name="T60" fmla="*/ 572 w 601"/>
              <a:gd name="T61" fmla="*/ 0 h 546"/>
              <a:gd name="T62" fmla="*/ 600 w 601"/>
              <a:gd name="T63" fmla="*/ 29 h 546"/>
              <a:gd name="T64" fmla="*/ 600 w 601"/>
              <a:gd name="T65" fmla="*/ 432 h 546"/>
              <a:gd name="T66" fmla="*/ 572 w 601"/>
              <a:gd name="T67" fmla="*/ 460 h 546"/>
              <a:gd name="T68" fmla="*/ 155 w 601"/>
              <a:gd name="T69" fmla="*/ 177 h 546"/>
              <a:gd name="T70" fmla="*/ 155 w 601"/>
              <a:gd name="T71" fmla="*/ 177 h 546"/>
              <a:gd name="T72" fmla="*/ 98 w 601"/>
              <a:gd name="T73" fmla="*/ 234 h 546"/>
              <a:gd name="T74" fmla="*/ 155 w 601"/>
              <a:gd name="T75" fmla="*/ 290 h 546"/>
              <a:gd name="T76" fmla="*/ 211 w 601"/>
              <a:gd name="T77" fmla="*/ 234 h 546"/>
              <a:gd name="T78" fmla="*/ 155 w 601"/>
              <a:gd name="T79" fmla="*/ 177 h 546"/>
              <a:gd name="T80" fmla="*/ 296 w 601"/>
              <a:gd name="T81" fmla="*/ 177 h 546"/>
              <a:gd name="T82" fmla="*/ 296 w 601"/>
              <a:gd name="T83" fmla="*/ 177 h 546"/>
              <a:gd name="T84" fmla="*/ 240 w 601"/>
              <a:gd name="T85" fmla="*/ 234 h 546"/>
              <a:gd name="T86" fmla="*/ 296 w 601"/>
              <a:gd name="T87" fmla="*/ 290 h 546"/>
              <a:gd name="T88" fmla="*/ 353 w 601"/>
              <a:gd name="T89" fmla="*/ 234 h 546"/>
              <a:gd name="T90" fmla="*/ 296 w 601"/>
              <a:gd name="T91" fmla="*/ 177 h 546"/>
              <a:gd name="T92" fmla="*/ 438 w 601"/>
              <a:gd name="T93" fmla="*/ 177 h 546"/>
              <a:gd name="T94" fmla="*/ 438 w 601"/>
              <a:gd name="T95" fmla="*/ 177 h 546"/>
              <a:gd name="T96" fmla="*/ 381 w 601"/>
              <a:gd name="T97" fmla="*/ 234 h 546"/>
              <a:gd name="T98" fmla="*/ 438 w 601"/>
              <a:gd name="T99" fmla="*/ 290 h 546"/>
              <a:gd name="T100" fmla="*/ 494 w 601"/>
              <a:gd name="T101" fmla="*/ 234 h 546"/>
              <a:gd name="T102" fmla="*/ 438 w 601"/>
              <a:gd name="T103" fmla="*/ 17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1" h="546">
                <a:moveTo>
                  <a:pt x="572" y="460"/>
                </a:moveTo>
                <a:lnTo>
                  <a:pt x="572" y="460"/>
                </a:lnTo>
                <a:cubicBezTo>
                  <a:pt x="438" y="460"/>
                  <a:pt x="438" y="460"/>
                  <a:pt x="438" y="460"/>
                </a:cubicBezTo>
                <a:lnTo>
                  <a:pt x="438" y="460"/>
                </a:lnTo>
                <a:cubicBezTo>
                  <a:pt x="226" y="460"/>
                  <a:pt x="226" y="460"/>
                  <a:pt x="226" y="460"/>
                </a:cubicBezTo>
                <a:lnTo>
                  <a:pt x="226" y="460"/>
                </a:lnTo>
                <a:cubicBezTo>
                  <a:pt x="197" y="460"/>
                  <a:pt x="197" y="460"/>
                  <a:pt x="197" y="460"/>
                </a:cubicBezTo>
                <a:lnTo>
                  <a:pt x="197" y="460"/>
                </a:lnTo>
                <a:cubicBezTo>
                  <a:pt x="190" y="460"/>
                  <a:pt x="190" y="460"/>
                  <a:pt x="190" y="460"/>
                </a:cubicBezTo>
                <a:cubicBezTo>
                  <a:pt x="113" y="538"/>
                  <a:pt x="113" y="538"/>
                  <a:pt x="113" y="538"/>
                </a:cubicBezTo>
                <a:cubicBezTo>
                  <a:pt x="106" y="545"/>
                  <a:pt x="98" y="545"/>
                  <a:pt x="91" y="545"/>
                </a:cubicBezTo>
                <a:lnTo>
                  <a:pt x="91" y="545"/>
                </a:lnTo>
                <a:lnTo>
                  <a:pt x="91" y="545"/>
                </a:lnTo>
                <a:lnTo>
                  <a:pt x="91" y="545"/>
                </a:lnTo>
                <a:cubicBezTo>
                  <a:pt x="84" y="545"/>
                  <a:pt x="77" y="545"/>
                  <a:pt x="70" y="538"/>
                </a:cubicBezTo>
                <a:lnTo>
                  <a:pt x="70" y="538"/>
                </a:lnTo>
                <a:lnTo>
                  <a:pt x="70" y="531"/>
                </a:lnTo>
                <a:lnTo>
                  <a:pt x="70" y="531"/>
                </a:lnTo>
                <a:cubicBezTo>
                  <a:pt x="63" y="531"/>
                  <a:pt x="63" y="531"/>
                  <a:pt x="63" y="531"/>
                </a:cubicBezTo>
                <a:cubicBezTo>
                  <a:pt x="63" y="523"/>
                  <a:pt x="63" y="523"/>
                  <a:pt x="63" y="523"/>
                </a:cubicBezTo>
                <a:lnTo>
                  <a:pt x="63" y="523"/>
                </a:lnTo>
                <a:lnTo>
                  <a:pt x="63" y="516"/>
                </a:lnTo>
                <a:lnTo>
                  <a:pt x="63" y="516"/>
                </a:lnTo>
                <a:cubicBezTo>
                  <a:pt x="63" y="460"/>
                  <a:pt x="63" y="460"/>
                  <a:pt x="63" y="460"/>
                </a:cubicBezTo>
                <a:cubicBezTo>
                  <a:pt x="56" y="460"/>
                  <a:pt x="56" y="460"/>
                  <a:pt x="56" y="460"/>
                </a:cubicBezTo>
                <a:lnTo>
                  <a:pt x="56" y="460"/>
                </a:ln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13" name="Freeform 98"/>
          <p:cNvSpPr>
            <a:spLocks noChangeArrowheads="1"/>
          </p:cNvSpPr>
          <p:nvPr/>
        </p:nvSpPr>
        <p:spPr bwMode="auto">
          <a:xfrm>
            <a:off x="9338080" y="4865671"/>
            <a:ext cx="276516" cy="338794"/>
          </a:xfrm>
          <a:custGeom>
            <a:avLst/>
            <a:gdLst>
              <a:gd name="T0" fmla="*/ 459 w 488"/>
              <a:gd name="T1" fmla="*/ 600 h 601"/>
              <a:gd name="T2" fmla="*/ 459 w 488"/>
              <a:gd name="T3" fmla="*/ 600 h 601"/>
              <a:gd name="T4" fmla="*/ 28 w 488"/>
              <a:gd name="T5" fmla="*/ 600 h 601"/>
              <a:gd name="T6" fmla="*/ 0 w 488"/>
              <a:gd name="T7" fmla="*/ 572 h 601"/>
              <a:gd name="T8" fmla="*/ 0 w 488"/>
              <a:gd name="T9" fmla="*/ 325 h 601"/>
              <a:gd name="T10" fmla="*/ 28 w 488"/>
              <a:gd name="T11" fmla="*/ 296 h 601"/>
              <a:gd name="T12" fmla="*/ 70 w 488"/>
              <a:gd name="T13" fmla="*/ 296 h 601"/>
              <a:gd name="T14" fmla="*/ 70 w 488"/>
              <a:gd name="T15" fmla="*/ 169 h 601"/>
              <a:gd name="T16" fmla="*/ 240 w 488"/>
              <a:gd name="T17" fmla="*/ 0 h 601"/>
              <a:gd name="T18" fmla="*/ 409 w 488"/>
              <a:gd name="T19" fmla="*/ 169 h 601"/>
              <a:gd name="T20" fmla="*/ 409 w 488"/>
              <a:gd name="T21" fmla="*/ 296 h 601"/>
              <a:gd name="T22" fmla="*/ 459 w 488"/>
              <a:gd name="T23" fmla="*/ 296 h 601"/>
              <a:gd name="T24" fmla="*/ 487 w 488"/>
              <a:gd name="T25" fmla="*/ 325 h 601"/>
              <a:gd name="T26" fmla="*/ 487 w 488"/>
              <a:gd name="T27" fmla="*/ 572 h 601"/>
              <a:gd name="T28" fmla="*/ 459 w 488"/>
              <a:gd name="T29" fmla="*/ 600 h 601"/>
              <a:gd name="T30" fmla="*/ 212 w 488"/>
              <a:gd name="T31" fmla="*/ 459 h 601"/>
              <a:gd name="T32" fmla="*/ 212 w 488"/>
              <a:gd name="T33" fmla="*/ 459 h 601"/>
              <a:gd name="T34" fmla="*/ 212 w 488"/>
              <a:gd name="T35" fmla="*/ 516 h 601"/>
              <a:gd name="T36" fmla="*/ 240 w 488"/>
              <a:gd name="T37" fmla="*/ 544 h 601"/>
              <a:gd name="T38" fmla="*/ 268 w 488"/>
              <a:gd name="T39" fmla="*/ 516 h 601"/>
              <a:gd name="T40" fmla="*/ 268 w 488"/>
              <a:gd name="T41" fmla="*/ 459 h 601"/>
              <a:gd name="T42" fmla="*/ 296 w 488"/>
              <a:gd name="T43" fmla="*/ 410 h 601"/>
              <a:gd name="T44" fmla="*/ 240 w 488"/>
              <a:gd name="T45" fmla="*/ 353 h 601"/>
              <a:gd name="T46" fmla="*/ 183 w 488"/>
              <a:gd name="T47" fmla="*/ 410 h 601"/>
              <a:gd name="T48" fmla="*/ 212 w 488"/>
              <a:gd name="T49" fmla="*/ 459 h 601"/>
              <a:gd name="T50" fmla="*/ 353 w 488"/>
              <a:gd name="T51" fmla="*/ 169 h 601"/>
              <a:gd name="T52" fmla="*/ 353 w 488"/>
              <a:gd name="T53" fmla="*/ 169 h 601"/>
              <a:gd name="T54" fmla="*/ 240 w 488"/>
              <a:gd name="T55" fmla="*/ 56 h 601"/>
              <a:gd name="T56" fmla="*/ 127 w 488"/>
              <a:gd name="T57" fmla="*/ 169 h 601"/>
              <a:gd name="T58" fmla="*/ 127 w 488"/>
              <a:gd name="T59" fmla="*/ 296 h 601"/>
              <a:gd name="T60" fmla="*/ 353 w 488"/>
              <a:gd name="T61" fmla="*/ 296 h 601"/>
              <a:gd name="T62" fmla="*/ 353 w 488"/>
              <a:gd name="T63" fmla="*/ 16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stretch>
            <a:fillRect/>
          </a:stretch>
        </p:blipFill>
        <p:spPr>
          <a:xfrm>
            <a:off x="2600197" y="1107898"/>
            <a:ext cx="6705776" cy="4653348"/>
          </a:xfrm>
          <a:prstGeom prst="rect">
            <a:avLst/>
          </a:prstGeom>
        </p:spPr>
      </p:pic>
      <p:pic>
        <p:nvPicPr>
          <p:cNvPr id="9" name="图片 8"/>
          <p:cNvPicPr>
            <a:picLocks noChangeAspect="1"/>
          </p:cNvPicPr>
          <p:nvPr/>
        </p:nvPicPr>
        <p:blipFill>
          <a:blip r:embed="rId3"/>
          <a:stretch>
            <a:fillRect/>
          </a:stretch>
        </p:blipFill>
        <p:spPr>
          <a:xfrm>
            <a:off x="775136" y="359404"/>
            <a:ext cx="1424251" cy="628052"/>
          </a:xfrm>
          <a:prstGeom prst="rect">
            <a:avLst/>
          </a:prstGeom>
        </p:spPr>
      </p:pic>
    </p:spTree>
    <p:extLst>
      <p:ext uri="{BB962C8B-B14F-4D97-AF65-F5344CB8AC3E}">
        <p14:creationId xmlns:p14="http://schemas.microsoft.com/office/powerpoint/2010/main" val="2516608220"/>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What is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Istio</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a:extLst>
              <a:ext uri="{FF2B5EF4-FFF2-40B4-BE49-F238E27FC236}">
                <a16:creationId xmlns:a16="http://schemas.microsoft.com/office/drawing/2014/main" id="{B2BE0131-BE5A-1945-B90A-2952C5305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0527" y="1115881"/>
            <a:ext cx="8665747" cy="3314767"/>
          </a:xfrm>
          <a:prstGeom prst="rect">
            <a:avLst/>
          </a:prstGeom>
        </p:spPr>
      </p:pic>
      <p:sp>
        <p:nvSpPr>
          <p:cNvPr id="7" name="TextBox 50">
            <a:extLst>
              <a:ext uri="{FF2B5EF4-FFF2-40B4-BE49-F238E27FC236}">
                <a16:creationId xmlns:a16="http://schemas.microsoft.com/office/drawing/2014/main" id="{1F8944F2-968F-5943-9E4F-CCCB764A5FC4}"/>
              </a:ext>
            </a:extLst>
          </p:cNvPr>
          <p:cNvSpPr txBox="1"/>
          <p:nvPr/>
        </p:nvSpPr>
        <p:spPr>
          <a:xfrm>
            <a:off x="775136" y="4404467"/>
            <a:ext cx="10236530" cy="2246769"/>
          </a:xfrm>
          <a:prstGeom prst="rect">
            <a:avLst/>
          </a:prstGeom>
          <a:noFill/>
        </p:spPr>
        <p:txBody>
          <a:bodyPr wrap="square" rtlCol="0">
            <a:spAutoFit/>
          </a:bodyPr>
          <a:lstStyle/>
          <a:p>
            <a:r>
              <a:rPr lang="en-US" altLang="zh-CN" sz="2000" b="1" dirty="0">
                <a:solidFill>
                  <a:schemeClr val="accent4">
                    <a:lumMod val="50000"/>
                  </a:schemeClr>
                </a:solidFill>
                <a:latin typeface="仿宋" panose="02010609060101010101" pitchFamily="49" charset="-122"/>
                <a:ea typeface="仿宋" panose="02010609060101010101" pitchFamily="49" charset="-122"/>
                <a:cs typeface="+mn-ea"/>
                <a:sym typeface="+mn-lt"/>
              </a:rPr>
              <a:t>2017</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年</a:t>
            </a:r>
            <a:r>
              <a:rPr lang="en-US" altLang="zh-CN" sz="2000" b="1" dirty="0">
                <a:solidFill>
                  <a:schemeClr val="accent4">
                    <a:lumMod val="50000"/>
                  </a:schemeClr>
                </a:solidFill>
                <a:latin typeface="仿宋" panose="02010609060101010101" pitchFamily="49" charset="-122"/>
                <a:ea typeface="仿宋" panose="02010609060101010101" pitchFamily="49" charset="-122"/>
                <a:cs typeface="+mn-ea"/>
                <a:sym typeface="+mn-lt"/>
              </a:rPr>
              <a:t>5</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月</a:t>
            </a:r>
            <a:r>
              <a:rPr lang="en-US" altLang="zh-CN" sz="2000" b="1" dirty="0">
                <a:solidFill>
                  <a:schemeClr val="accent4">
                    <a:lumMod val="50000"/>
                  </a:schemeClr>
                </a:solidFill>
                <a:latin typeface="仿宋" panose="02010609060101010101" pitchFamily="49" charset="-122"/>
                <a:ea typeface="仿宋" panose="02010609060101010101" pitchFamily="49" charset="-122"/>
                <a:cs typeface="+mn-ea"/>
                <a:sym typeface="+mn-lt"/>
              </a:rPr>
              <a:t>24</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日，</a:t>
            </a:r>
            <a:r>
              <a:rPr 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IBM </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和 </a:t>
            </a:r>
            <a:r>
              <a:rPr 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Google </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宣布共同发布 </a:t>
            </a:r>
            <a:r>
              <a:rPr lang="en-US" sz="2000" b="1" dirty="0" err="1">
                <a:solidFill>
                  <a:schemeClr val="accent4">
                    <a:lumMod val="50000"/>
                  </a:schemeClr>
                </a:solidFill>
                <a:latin typeface="仿宋" panose="02010609060101010101" pitchFamily="49" charset="-122"/>
                <a:ea typeface="仿宋" panose="02010609060101010101" pitchFamily="49" charset="-122"/>
                <a:cs typeface="+mn-ea"/>
                <a:sym typeface="+mn-lt"/>
              </a:rPr>
              <a:t>Istio</a:t>
            </a:r>
            <a:r>
              <a:rPr 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这是一项开源技术，可以为开发人员提供一种途径来无缝连接、管理和保护不同微服务网络</a:t>
            </a:r>
            <a:r>
              <a:rPr lang="en-US" altLang="zh-CN" sz="2000" b="1" dirty="0">
                <a:solidFill>
                  <a:schemeClr val="accent4">
                    <a:lumMod val="50000"/>
                  </a:schemeClr>
                </a:solidFill>
                <a:latin typeface="仿宋" panose="02010609060101010101" pitchFamily="49" charset="-122"/>
                <a:ea typeface="仿宋" panose="02010609060101010101" pitchFamily="49" charset="-122"/>
                <a:cs typeface="+mn-ea"/>
                <a:sym typeface="+mn-lt"/>
              </a:rPr>
              <a:t>——</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而且与平台、源代码或供应商无关。</a:t>
            </a:r>
            <a:r>
              <a:rPr lang="en-US" sz="2000" b="1" dirty="0" err="1">
                <a:solidFill>
                  <a:schemeClr val="accent4">
                    <a:lumMod val="50000"/>
                  </a:schemeClr>
                </a:solidFill>
                <a:latin typeface="仿宋" panose="02010609060101010101" pitchFamily="49" charset="-122"/>
                <a:ea typeface="仿宋" panose="02010609060101010101" pitchFamily="49" charset="-122"/>
                <a:cs typeface="+mn-ea"/>
                <a:sym typeface="+mn-lt"/>
              </a:rPr>
              <a:t>Istio</a:t>
            </a:r>
            <a:r>
              <a:rPr 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 </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是 </a:t>
            </a:r>
            <a:r>
              <a:rPr lang="en-US" sz="2000" b="1" dirty="0" err="1">
                <a:solidFill>
                  <a:schemeClr val="accent4">
                    <a:lumMod val="50000"/>
                  </a:schemeClr>
                </a:solidFill>
                <a:latin typeface="仿宋" panose="02010609060101010101" pitchFamily="49" charset="-122"/>
                <a:ea typeface="仿宋" panose="02010609060101010101" pitchFamily="49" charset="-122"/>
                <a:cs typeface="+mn-ea"/>
                <a:sym typeface="+mn-lt"/>
              </a:rPr>
              <a:t>IBM、Google</a:t>
            </a:r>
            <a:r>
              <a:rPr 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 </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和 </a:t>
            </a:r>
            <a:r>
              <a:rPr 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Lyft </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联手协作的成果，是支持在微服务之间进行流量管理、访问策略实施和遥测数据聚合的一种方法。它使开发人员无需更改先前基于 </a:t>
            </a:r>
            <a:r>
              <a:rPr lang="en-US" sz="2000" b="1" dirty="0" err="1">
                <a:solidFill>
                  <a:schemeClr val="accent4">
                    <a:lumMod val="50000"/>
                  </a:schemeClr>
                </a:solidFill>
                <a:latin typeface="仿宋" panose="02010609060101010101" pitchFamily="49" charset="-122"/>
                <a:ea typeface="仿宋" panose="02010609060101010101" pitchFamily="49" charset="-122"/>
                <a:cs typeface="+mn-ea"/>
                <a:sym typeface="+mn-lt"/>
              </a:rPr>
              <a:t>IBM、Google</a:t>
            </a:r>
            <a:r>
              <a:rPr 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 </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和 </a:t>
            </a:r>
            <a:r>
              <a:rPr 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Lyft </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技术开发的应用程序代码，即可实现上述功能。</a:t>
            </a:r>
            <a:r>
              <a:rPr lang="en-US" sz="2000" b="1" dirty="0" err="1">
                <a:solidFill>
                  <a:schemeClr val="accent4">
                    <a:lumMod val="50000"/>
                  </a:schemeClr>
                </a:solidFill>
                <a:latin typeface="仿宋" panose="02010609060101010101" pitchFamily="49" charset="-122"/>
                <a:ea typeface="仿宋" panose="02010609060101010101" pitchFamily="49" charset="-122"/>
                <a:cs typeface="+mn-ea"/>
                <a:sym typeface="+mn-lt"/>
              </a:rPr>
              <a:t>Istio</a:t>
            </a:r>
            <a:r>
              <a:rPr 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 </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目前在支持 </a:t>
            </a:r>
            <a:r>
              <a:rPr 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Kubernetes </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的平台上运行，如 </a:t>
            </a:r>
            <a:r>
              <a:rPr 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IBM </a:t>
            </a:r>
            <a:r>
              <a:rPr lang="en-US" sz="2000" b="1" dirty="0" err="1">
                <a:solidFill>
                  <a:schemeClr val="accent4">
                    <a:lumMod val="50000"/>
                  </a:schemeClr>
                </a:solidFill>
                <a:latin typeface="仿宋" panose="02010609060101010101" pitchFamily="49" charset="-122"/>
                <a:ea typeface="仿宋" panose="02010609060101010101" pitchFamily="49" charset="-122"/>
                <a:cs typeface="+mn-ea"/>
                <a:sym typeface="+mn-lt"/>
              </a:rPr>
              <a:t>Bluemix</a:t>
            </a:r>
            <a:r>
              <a:rPr 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 Container Service。</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但其设计不是特定于某个平台。</a:t>
            </a:r>
            <a:r>
              <a:rPr lang="en-US" sz="2000" b="1" dirty="0" err="1">
                <a:solidFill>
                  <a:schemeClr val="accent4">
                    <a:lumMod val="50000"/>
                  </a:schemeClr>
                </a:solidFill>
                <a:latin typeface="仿宋" panose="02010609060101010101" pitchFamily="49" charset="-122"/>
                <a:ea typeface="仿宋" panose="02010609060101010101" pitchFamily="49" charset="-122"/>
                <a:cs typeface="+mn-ea"/>
                <a:sym typeface="+mn-lt"/>
              </a:rPr>
              <a:t>Istio</a:t>
            </a:r>
            <a:r>
              <a:rPr 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 </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开源项目计划将支持包括 </a:t>
            </a:r>
            <a:r>
              <a:rPr lang="en-US" sz="2000" b="1" dirty="0" err="1">
                <a:solidFill>
                  <a:schemeClr val="accent4">
                    <a:lumMod val="50000"/>
                  </a:schemeClr>
                </a:solidFill>
                <a:latin typeface="仿宋" panose="02010609060101010101" pitchFamily="49" charset="-122"/>
                <a:ea typeface="仿宋" panose="02010609060101010101" pitchFamily="49" charset="-122"/>
                <a:cs typeface="+mn-ea"/>
                <a:sym typeface="+mn-lt"/>
              </a:rPr>
              <a:t>CloudFoundry、VM</a:t>
            </a:r>
            <a:r>
              <a:rPr 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 </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在内的其他平台。</a:t>
            </a:r>
            <a:endParaRPr lang="en-US" sz="2000" b="1" dirty="0">
              <a:solidFill>
                <a:schemeClr val="accent4">
                  <a:lumMod val="50000"/>
                </a:schemeClr>
              </a:solidFill>
              <a:latin typeface="仿宋" panose="02010609060101010101" pitchFamily="49" charset="-122"/>
              <a:ea typeface="仿宋" panose="02010609060101010101" pitchFamily="49" charset="-122"/>
              <a:cs typeface="+mn-ea"/>
              <a:sym typeface="+mn-lt"/>
            </a:endParaRPr>
          </a:p>
        </p:txBody>
      </p:sp>
      <p:pic>
        <p:nvPicPr>
          <p:cNvPr id="9" name="图片 8">
            <a:extLst>
              <a:ext uri="{FF2B5EF4-FFF2-40B4-BE49-F238E27FC236}">
                <a16:creationId xmlns:a16="http://schemas.microsoft.com/office/drawing/2014/main" id="{B015F498-EFA1-8447-80FE-30EC89526A91}"/>
              </a:ext>
            </a:extLst>
          </p:cNvPr>
          <p:cNvPicPr>
            <a:picLocks noChangeAspect="1"/>
          </p:cNvPicPr>
          <p:nvPr/>
        </p:nvPicPr>
        <p:blipFill>
          <a:blip r:embed="rId3"/>
          <a:stretch>
            <a:fillRect/>
          </a:stretch>
        </p:blipFill>
        <p:spPr>
          <a:xfrm>
            <a:off x="775136" y="126147"/>
            <a:ext cx="1424251" cy="989734"/>
          </a:xfrm>
          <a:prstGeom prst="rect">
            <a:avLst/>
          </a:prstGeom>
        </p:spPr>
      </p:pic>
    </p:spTree>
    <p:extLst>
      <p:ext uri="{BB962C8B-B14F-4D97-AF65-F5344CB8AC3E}">
        <p14:creationId xmlns:p14="http://schemas.microsoft.com/office/powerpoint/2010/main" val="3759444184"/>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SOFA Mesh </a:t>
            </a:r>
            <a:r>
              <a:rPr lang="en-US" sz="2800" b="1" dirty="0">
                <a:solidFill>
                  <a:srgbClr val="FF0000"/>
                </a:solidFill>
                <a:latin typeface="仿宋" panose="02010609060101010101" pitchFamily="49" charset="-122"/>
                <a:ea typeface="仿宋" panose="02010609060101010101" pitchFamily="49" charset="-122"/>
                <a:cs typeface="+mn-ea"/>
                <a:sym typeface="+mn-lt"/>
              </a:rPr>
              <a:t>VS</a:t>
            </a:r>
            <a:r>
              <a:rPr lang="en-US" sz="2800" b="1" dirty="0">
                <a:solidFill>
                  <a:srgbClr val="7030A0"/>
                </a:solidFill>
                <a:latin typeface="仿宋" panose="02010609060101010101" pitchFamily="49" charset="-122"/>
                <a:ea typeface="仿宋" panose="02010609060101010101" pitchFamily="49" charset="-122"/>
                <a:cs typeface="+mn-ea"/>
                <a:sym typeface="+mn-lt"/>
              </a:rPr>
              <a:t> </a:t>
            </a:r>
            <a:r>
              <a:rPr lang="en-US" sz="2800" b="1" dirty="0" err="1">
                <a:solidFill>
                  <a:srgbClr val="7030A0"/>
                </a:solidFill>
                <a:latin typeface="仿宋" panose="02010609060101010101" pitchFamily="49" charset="-122"/>
                <a:ea typeface="仿宋" panose="02010609060101010101" pitchFamily="49" charset="-122"/>
                <a:cs typeface="+mn-ea"/>
                <a:sym typeface="+mn-lt"/>
              </a:rPr>
              <a:t>Istio</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a:extLst>
              <a:ext uri="{FF2B5EF4-FFF2-40B4-BE49-F238E27FC236}">
                <a16:creationId xmlns:a16="http://schemas.microsoft.com/office/drawing/2014/main" id="{774C5782-1956-1E4A-8429-26C1A77C46B5}"/>
              </a:ext>
            </a:extLst>
          </p:cNvPr>
          <p:cNvPicPr>
            <a:picLocks noChangeAspect="1"/>
          </p:cNvPicPr>
          <p:nvPr/>
        </p:nvPicPr>
        <p:blipFill>
          <a:blip r:embed="rId2"/>
          <a:stretch>
            <a:fillRect/>
          </a:stretch>
        </p:blipFill>
        <p:spPr>
          <a:xfrm>
            <a:off x="1055156" y="1793175"/>
            <a:ext cx="4085455" cy="3580410"/>
          </a:xfrm>
          <a:prstGeom prst="rect">
            <a:avLst/>
          </a:prstGeom>
        </p:spPr>
      </p:pic>
      <p:pic>
        <p:nvPicPr>
          <p:cNvPr id="6" name="图片 5">
            <a:extLst>
              <a:ext uri="{FF2B5EF4-FFF2-40B4-BE49-F238E27FC236}">
                <a16:creationId xmlns:a16="http://schemas.microsoft.com/office/drawing/2014/main" id="{2E2C4881-C878-F54F-9B4F-9858B27133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9312" y="1793175"/>
            <a:ext cx="4729974" cy="3580410"/>
          </a:xfrm>
          <a:prstGeom prst="rect">
            <a:avLst/>
          </a:prstGeom>
        </p:spPr>
      </p:pic>
      <p:pic>
        <p:nvPicPr>
          <p:cNvPr id="8" name="图片 7">
            <a:extLst>
              <a:ext uri="{FF2B5EF4-FFF2-40B4-BE49-F238E27FC236}">
                <a16:creationId xmlns:a16="http://schemas.microsoft.com/office/drawing/2014/main" id="{A7411A7C-383F-3146-90CB-AED2A5202960}"/>
              </a:ext>
            </a:extLst>
          </p:cNvPr>
          <p:cNvPicPr>
            <a:picLocks noChangeAspect="1"/>
          </p:cNvPicPr>
          <p:nvPr/>
        </p:nvPicPr>
        <p:blipFill>
          <a:blip r:embed="rId4"/>
          <a:stretch>
            <a:fillRect/>
          </a:stretch>
        </p:blipFill>
        <p:spPr>
          <a:xfrm>
            <a:off x="775136" y="126147"/>
            <a:ext cx="1424251" cy="989734"/>
          </a:xfrm>
          <a:prstGeom prst="rect">
            <a:avLst/>
          </a:prstGeom>
        </p:spPr>
      </p:pic>
    </p:spTree>
    <p:extLst>
      <p:ext uri="{BB962C8B-B14F-4D97-AF65-F5344CB8AC3E}">
        <p14:creationId xmlns:p14="http://schemas.microsoft.com/office/powerpoint/2010/main" val="23328336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为什么要使用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Istio</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a:extLst>
              <a:ext uri="{FF2B5EF4-FFF2-40B4-BE49-F238E27FC236}">
                <a16:creationId xmlns:a16="http://schemas.microsoft.com/office/drawing/2014/main" id="{BA75FFFE-A73A-9D41-9A73-CBA88756EC11}"/>
              </a:ext>
            </a:extLst>
          </p:cNvPr>
          <p:cNvSpPr txBox="1"/>
          <p:nvPr/>
        </p:nvSpPr>
        <p:spPr>
          <a:xfrm>
            <a:off x="4013861" y="987456"/>
            <a:ext cx="7885216" cy="5324535"/>
          </a:xfrm>
          <a:prstGeom prst="rect">
            <a:avLst/>
          </a:prstGeom>
          <a:noFill/>
        </p:spPr>
        <p:txBody>
          <a:bodyPr wrap="square" rtlCol="0">
            <a:spAutoFit/>
          </a:bodyPr>
          <a:lstStyle/>
          <a:p>
            <a:r>
              <a:rPr lang="en-US" altLang="zh-CN" sz="2000" b="1" dirty="0" err="1">
                <a:solidFill>
                  <a:schemeClr val="accent4">
                    <a:lumMod val="50000"/>
                  </a:schemeClr>
                </a:solidFill>
                <a:latin typeface="仿宋" panose="02010609060101010101" pitchFamily="49" charset="-122"/>
                <a:ea typeface="仿宋" panose="02010609060101010101" pitchFamily="49" charset="-122"/>
                <a:cs typeface="+mn-ea"/>
                <a:sym typeface="+mn-lt"/>
              </a:rPr>
              <a:t>Istio</a:t>
            </a:r>
            <a:r>
              <a:rPr lang="en-US" altLang="zh-CN" sz="2000" b="1" dirty="0">
                <a:solidFill>
                  <a:schemeClr val="accent4">
                    <a:lumMod val="50000"/>
                  </a:schemeClr>
                </a:solidFill>
                <a:latin typeface="仿宋" panose="02010609060101010101" pitchFamily="49" charset="-122"/>
                <a:ea typeface="仿宋" panose="02010609060101010101" pitchFamily="49" charset="-122"/>
                <a:cs typeface="+mn-ea"/>
                <a:sym typeface="+mn-lt"/>
              </a:rPr>
              <a:t> </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提供一种简单的方式来为已部署的服务建立网络，该网络具有负载均衡、服务间认证、监控等功能，而不需要对服务的代码做任何改动。想要让服务支持 </a:t>
            </a:r>
            <a:r>
              <a:rPr lang="en-US" altLang="zh-CN" sz="2000" b="1" dirty="0" err="1">
                <a:solidFill>
                  <a:schemeClr val="accent4">
                    <a:lumMod val="50000"/>
                  </a:schemeClr>
                </a:solidFill>
                <a:latin typeface="仿宋" panose="02010609060101010101" pitchFamily="49" charset="-122"/>
                <a:ea typeface="仿宋" panose="02010609060101010101" pitchFamily="49" charset="-122"/>
                <a:cs typeface="+mn-ea"/>
                <a:sym typeface="+mn-lt"/>
              </a:rPr>
              <a:t>Istio</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，只需要在您的环境中部署一个特殊的 </a:t>
            </a:r>
            <a:r>
              <a:rPr lang="en-US" altLang="zh-CN" sz="2000" b="1" dirty="0">
                <a:solidFill>
                  <a:schemeClr val="accent4">
                    <a:lumMod val="50000"/>
                  </a:schemeClr>
                </a:solidFill>
                <a:latin typeface="仿宋" panose="02010609060101010101" pitchFamily="49" charset="-122"/>
                <a:ea typeface="仿宋" panose="02010609060101010101" pitchFamily="49" charset="-122"/>
                <a:cs typeface="+mn-ea"/>
                <a:sym typeface="+mn-lt"/>
              </a:rPr>
              <a:t>sidecar </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代理，使用 </a:t>
            </a:r>
            <a:r>
              <a:rPr lang="en-US" altLang="zh-CN" sz="2000" b="1" dirty="0" err="1">
                <a:solidFill>
                  <a:schemeClr val="accent4">
                    <a:lumMod val="50000"/>
                  </a:schemeClr>
                </a:solidFill>
                <a:latin typeface="仿宋" panose="02010609060101010101" pitchFamily="49" charset="-122"/>
                <a:ea typeface="仿宋" panose="02010609060101010101" pitchFamily="49" charset="-122"/>
                <a:cs typeface="+mn-ea"/>
                <a:sym typeface="+mn-lt"/>
              </a:rPr>
              <a:t>Istio</a:t>
            </a:r>
            <a:r>
              <a:rPr lang="en-US" altLang="zh-CN" sz="2000" b="1" dirty="0">
                <a:solidFill>
                  <a:schemeClr val="accent4">
                    <a:lumMod val="50000"/>
                  </a:schemeClr>
                </a:solidFill>
                <a:latin typeface="仿宋" panose="02010609060101010101" pitchFamily="49" charset="-122"/>
                <a:ea typeface="仿宋" panose="02010609060101010101" pitchFamily="49" charset="-122"/>
                <a:cs typeface="+mn-ea"/>
                <a:sym typeface="+mn-lt"/>
              </a:rPr>
              <a:t> </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控制平面功能配置和管理代理，拦截微服务之间的所有网络通信：</a:t>
            </a:r>
          </a:p>
          <a:p>
            <a:endPar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000" b="1" dirty="0">
                <a:solidFill>
                  <a:srgbClr val="FF0000"/>
                </a:solidFill>
                <a:latin typeface="仿宋" panose="02010609060101010101" pitchFamily="49" charset="-122"/>
                <a:ea typeface="仿宋" panose="02010609060101010101" pitchFamily="49" charset="-122"/>
                <a:cs typeface="+mn-ea"/>
                <a:sym typeface="+mn-lt"/>
              </a:rPr>
              <a:t>HTTP</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a:t>
            </a:r>
            <a:r>
              <a:rPr lang="en-US" altLang="zh-CN" sz="2000" b="1" dirty="0" err="1">
                <a:solidFill>
                  <a:srgbClr val="FF0000"/>
                </a:solidFill>
                <a:latin typeface="仿宋" panose="02010609060101010101" pitchFamily="49" charset="-122"/>
                <a:ea typeface="仿宋" panose="02010609060101010101" pitchFamily="49" charset="-122"/>
                <a:cs typeface="+mn-ea"/>
                <a:sym typeface="+mn-lt"/>
              </a:rPr>
              <a:t>gRPC</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a:t>
            </a:r>
            <a:r>
              <a:rPr lang="en-US" altLang="zh-CN" sz="2000" b="1" dirty="0" err="1">
                <a:solidFill>
                  <a:srgbClr val="FF0000"/>
                </a:solidFill>
                <a:latin typeface="仿宋" panose="02010609060101010101" pitchFamily="49" charset="-122"/>
                <a:ea typeface="仿宋" panose="02010609060101010101" pitchFamily="49" charset="-122"/>
                <a:cs typeface="+mn-ea"/>
                <a:sym typeface="+mn-lt"/>
              </a:rPr>
              <a:t>WebSocket</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和 </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TCP </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流量的自动负载均衡。</a:t>
            </a:r>
          </a:p>
          <a:p>
            <a:pPr marL="342900" indent="-342900">
              <a:buFont typeface="Wingdings" pitchFamily="2" charset="2"/>
              <a:buChar char="Ø"/>
            </a:pPr>
            <a:r>
              <a:rPr lang="zh-CN" altLang="en-US" sz="2000" b="1" dirty="0">
                <a:solidFill>
                  <a:srgbClr val="FF0000"/>
                </a:solidFill>
                <a:latin typeface="仿宋" panose="02010609060101010101" pitchFamily="49" charset="-122"/>
                <a:ea typeface="仿宋" panose="02010609060101010101" pitchFamily="49" charset="-122"/>
                <a:cs typeface="+mn-ea"/>
                <a:sym typeface="+mn-lt"/>
              </a:rPr>
              <a:t>通过丰富的路由规则、重试、故障转移和故障注入，可以对流量行为进行细粒度控制。</a:t>
            </a:r>
          </a:p>
          <a:p>
            <a:pPr marL="342900" indent="-342900">
              <a:buFont typeface="Wingdings" pitchFamily="2" charset="2"/>
              <a:buChar char="Ø"/>
            </a:pPr>
            <a:r>
              <a:rPr lang="zh-CN" altLang="en-US" sz="2000" b="1" dirty="0">
                <a:solidFill>
                  <a:srgbClr val="FF0000"/>
                </a:solidFill>
                <a:latin typeface="仿宋" panose="02010609060101010101" pitchFamily="49" charset="-122"/>
                <a:ea typeface="仿宋" panose="02010609060101010101" pitchFamily="49" charset="-122"/>
                <a:cs typeface="+mn-ea"/>
                <a:sym typeface="+mn-lt"/>
              </a:rPr>
              <a:t>可插入的策略层和配置 </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API</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，支持访问控制、速率限制和配额。</a:t>
            </a:r>
          </a:p>
          <a:p>
            <a:pPr marL="342900" indent="-342900">
              <a:buFont typeface="Wingdings" pitchFamily="2" charset="2"/>
              <a:buChar char="Ø"/>
            </a:pPr>
            <a:r>
              <a:rPr lang="zh-CN" altLang="en-US" sz="2000" b="1" dirty="0">
                <a:solidFill>
                  <a:srgbClr val="FF0000"/>
                </a:solidFill>
                <a:latin typeface="仿宋" panose="02010609060101010101" pitchFamily="49" charset="-122"/>
                <a:ea typeface="仿宋" panose="02010609060101010101" pitchFamily="49" charset="-122"/>
                <a:cs typeface="+mn-ea"/>
                <a:sym typeface="+mn-lt"/>
              </a:rPr>
              <a:t>对出入集群入口和出口中所有流量的自动度量指标、日志记录和跟踪。</a:t>
            </a:r>
          </a:p>
          <a:p>
            <a:pPr marL="342900" indent="-342900">
              <a:buFont typeface="Wingdings" pitchFamily="2" charset="2"/>
              <a:buChar char="Ø"/>
            </a:pPr>
            <a:r>
              <a:rPr lang="zh-CN" altLang="en-US" sz="2000" b="1" dirty="0">
                <a:solidFill>
                  <a:srgbClr val="FF0000"/>
                </a:solidFill>
                <a:latin typeface="仿宋" panose="02010609060101010101" pitchFamily="49" charset="-122"/>
                <a:ea typeface="仿宋" panose="02010609060101010101" pitchFamily="49" charset="-122"/>
                <a:cs typeface="+mn-ea"/>
                <a:sym typeface="+mn-lt"/>
              </a:rPr>
              <a:t>通过强大的基于身份的验证和授权，在集群中实现安全的服务间通信。</a:t>
            </a:r>
            <a:endParaRPr lang="en-US" altLang="zh-CN" sz="20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endParaRPr lang="en-US" altLang="zh-CN" sz="2000" b="1" dirty="0">
              <a:solidFill>
                <a:schemeClr val="accent4">
                  <a:lumMod val="50000"/>
                </a:schemeClr>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endPar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endParaRPr>
          </a:p>
          <a:p>
            <a:r>
              <a:rPr lang="en-US" altLang="zh-CN" sz="2000" b="1" dirty="0" err="1">
                <a:solidFill>
                  <a:schemeClr val="accent4">
                    <a:lumMod val="50000"/>
                  </a:schemeClr>
                </a:solidFill>
                <a:latin typeface="仿宋" panose="02010609060101010101" pitchFamily="49" charset="-122"/>
                <a:ea typeface="仿宋" panose="02010609060101010101" pitchFamily="49" charset="-122"/>
                <a:cs typeface="+mn-ea"/>
                <a:sym typeface="+mn-lt"/>
              </a:rPr>
              <a:t>Istio</a:t>
            </a:r>
            <a:r>
              <a:rPr lang="en-US" altLang="zh-CN" sz="2000" b="1" dirty="0">
                <a:solidFill>
                  <a:schemeClr val="accent4">
                    <a:lumMod val="50000"/>
                  </a:schemeClr>
                </a:solidFill>
                <a:latin typeface="仿宋" panose="02010609060101010101" pitchFamily="49" charset="-122"/>
                <a:ea typeface="仿宋" panose="02010609060101010101" pitchFamily="49" charset="-122"/>
                <a:cs typeface="+mn-ea"/>
                <a:sym typeface="+mn-lt"/>
              </a:rPr>
              <a:t> </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旨在实现可扩展性，满足各种部署需求。</a:t>
            </a:r>
            <a:endParaRPr lang="en-US" sz="2000" b="1" dirty="0">
              <a:solidFill>
                <a:schemeClr val="accent4">
                  <a:lumMod val="50000"/>
                </a:schemeClr>
              </a:solidFill>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8F330BB0-096A-0B4C-8F15-DB32274ECCAB}"/>
              </a:ext>
            </a:extLst>
          </p:cNvPr>
          <p:cNvPicPr>
            <a:picLocks noChangeAspect="1"/>
          </p:cNvPicPr>
          <p:nvPr/>
        </p:nvPicPr>
        <p:blipFill>
          <a:blip r:embed="rId2"/>
          <a:stretch>
            <a:fillRect/>
          </a:stretch>
        </p:blipFill>
        <p:spPr>
          <a:xfrm>
            <a:off x="775136" y="2790701"/>
            <a:ext cx="3070902" cy="1885642"/>
          </a:xfrm>
          <a:prstGeom prst="rect">
            <a:avLst/>
          </a:prstGeom>
        </p:spPr>
      </p:pic>
      <p:pic>
        <p:nvPicPr>
          <p:cNvPr id="9" name="图片 8">
            <a:extLst>
              <a:ext uri="{FF2B5EF4-FFF2-40B4-BE49-F238E27FC236}">
                <a16:creationId xmlns:a16="http://schemas.microsoft.com/office/drawing/2014/main" id="{221ABBFD-6CF8-7147-9A61-22208F5EDD3C}"/>
              </a:ext>
            </a:extLst>
          </p:cNvPr>
          <p:cNvPicPr>
            <a:picLocks noChangeAspect="1"/>
          </p:cNvPicPr>
          <p:nvPr/>
        </p:nvPicPr>
        <p:blipFill>
          <a:blip r:embed="rId3"/>
          <a:stretch>
            <a:fillRect/>
          </a:stretch>
        </p:blipFill>
        <p:spPr>
          <a:xfrm>
            <a:off x="775136" y="126147"/>
            <a:ext cx="1424251" cy="989734"/>
          </a:xfrm>
          <a:prstGeom prst="rect">
            <a:avLst/>
          </a:prstGeom>
        </p:spPr>
      </p:pic>
    </p:spTree>
    <p:extLst>
      <p:ext uri="{BB962C8B-B14F-4D97-AF65-F5344CB8AC3E}">
        <p14:creationId xmlns:p14="http://schemas.microsoft.com/office/powerpoint/2010/main" val="377091386"/>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Istio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核心功能</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1</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7" name="TextBox 50"/>
          <p:cNvSpPr txBox="1"/>
          <p:nvPr/>
        </p:nvSpPr>
        <p:spPr>
          <a:xfrm>
            <a:off x="775136" y="1107235"/>
            <a:ext cx="11135815" cy="5355312"/>
          </a:xfrm>
          <a:prstGeom prst="rect">
            <a:avLst/>
          </a:prstGeom>
          <a:noFill/>
        </p:spPr>
        <p:txBody>
          <a:bodyPr wrap="square" rtlCol="0">
            <a:spAutoFit/>
          </a:bodyPr>
          <a:lstStyle/>
          <a:p>
            <a:pPr marL="285750" indent="-285750">
              <a:buFont typeface="Wingdings" pitchFamily="2" charset="2"/>
              <a:buChar char="Ø"/>
            </a:pPr>
            <a:r>
              <a:rPr lang="zh-CN" altLang="en-US" b="1" dirty="0">
                <a:solidFill>
                  <a:srgbClr val="FF0000"/>
                </a:solidFill>
                <a:latin typeface="仿宋" panose="02010609060101010101" pitchFamily="49" charset="-122"/>
                <a:ea typeface="仿宋" panose="02010609060101010101" pitchFamily="49" charset="-122"/>
                <a:cs typeface="+mn-ea"/>
                <a:sym typeface="+mn-lt"/>
              </a:rPr>
              <a:t>流量管理</a:t>
            </a:r>
          </a:p>
          <a:p>
            <a:r>
              <a:rPr lang="zh-CN" altLang="en-US" b="1" dirty="0">
                <a:solidFill>
                  <a:srgbClr val="06080A"/>
                </a:solidFill>
                <a:latin typeface="仿宋" panose="02010609060101010101" pitchFamily="49" charset="-122"/>
                <a:ea typeface="仿宋" panose="02010609060101010101" pitchFamily="49" charset="-122"/>
                <a:cs typeface="+mn-ea"/>
                <a:sym typeface="+mn-lt"/>
              </a:rPr>
              <a:t>通过简单的规则配置和流量路由，您可以控制服务之间的流量和 </a:t>
            </a:r>
            <a:r>
              <a:rPr lang="en-US" altLang="zh-CN" b="1" dirty="0">
                <a:solidFill>
                  <a:srgbClr val="06080A"/>
                </a:solidFill>
                <a:latin typeface="仿宋" panose="02010609060101010101" pitchFamily="49" charset="-122"/>
                <a:ea typeface="仿宋" panose="02010609060101010101" pitchFamily="49" charset="-122"/>
                <a:cs typeface="+mn-ea"/>
                <a:sym typeface="+mn-lt"/>
              </a:rPr>
              <a:t>API </a:t>
            </a:r>
            <a:r>
              <a:rPr lang="zh-CN" altLang="en-US" b="1" dirty="0">
                <a:solidFill>
                  <a:srgbClr val="06080A"/>
                </a:solidFill>
                <a:latin typeface="仿宋" panose="02010609060101010101" pitchFamily="49" charset="-122"/>
                <a:ea typeface="仿宋" panose="02010609060101010101" pitchFamily="49" charset="-122"/>
                <a:cs typeface="+mn-ea"/>
                <a:sym typeface="+mn-lt"/>
              </a:rPr>
              <a:t>调用。</a:t>
            </a:r>
            <a:r>
              <a:rPr lang="en-US" altLang="zh-CN" b="1" dirty="0" err="1">
                <a:solidFill>
                  <a:srgbClr val="06080A"/>
                </a:solidFill>
                <a:latin typeface="仿宋" panose="02010609060101010101" pitchFamily="49" charset="-122"/>
                <a:ea typeface="仿宋" panose="02010609060101010101" pitchFamily="49" charset="-122"/>
                <a:cs typeface="+mn-ea"/>
                <a:sym typeface="+mn-lt"/>
              </a:rPr>
              <a:t>Istio</a:t>
            </a:r>
            <a:r>
              <a:rPr lang="en-US" altLang="zh-CN" b="1" dirty="0">
                <a:solidFill>
                  <a:srgbClr val="06080A"/>
                </a:solidFill>
                <a:latin typeface="仿宋" panose="02010609060101010101" pitchFamily="49" charset="-122"/>
                <a:ea typeface="仿宋" panose="02010609060101010101" pitchFamily="49" charset="-122"/>
                <a:cs typeface="+mn-ea"/>
                <a:sym typeface="+mn-lt"/>
              </a:rPr>
              <a:t> </a:t>
            </a:r>
            <a:r>
              <a:rPr lang="zh-CN" altLang="en-US" b="1" dirty="0">
                <a:solidFill>
                  <a:srgbClr val="06080A"/>
                </a:solidFill>
                <a:latin typeface="仿宋" panose="02010609060101010101" pitchFamily="49" charset="-122"/>
                <a:ea typeface="仿宋" panose="02010609060101010101" pitchFamily="49" charset="-122"/>
                <a:cs typeface="+mn-ea"/>
                <a:sym typeface="+mn-lt"/>
              </a:rPr>
              <a:t>简化了断路器、超时和重试等服务级别属性的配置，并且可以轻松设置 </a:t>
            </a:r>
            <a:r>
              <a:rPr lang="en-US" altLang="zh-CN" b="1" dirty="0">
                <a:solidFill>
                  <a:srgbClr val="06080A"/>
                </a:solidFill>
                <a:latin typeface="仿宋" panose="02010609060101010101" pitchFamily="49" charset="-122"/>
                <a:ea typeface="仿宋" panose="02010609060101010101" pitchFamily="49" charset="-122"/>
                <a:cs typeface="+mn-ea"/>
                <a:sym typeface="+mn-lt"/>
              </a:rPr>
              <a:t>A/B</a:t>
            </a:r>
            <a:r>
              <a:rPr lang="zh-CN" altLang="en-US" b="1" dirty="0">
                <a:solidFill>
                  <a:srgbClr val="06080A"/>
                </a:solidFill>
                <a:latin typeface="仿宋" panose="02010609060101010101" pitchFamily="49" charset="-122"/>
                <a:ea typeface="仿宋" panose="02010609060101010101" pitchFamily="49" charset="-122"/>
                <a:cs typeface="+mn-ea"/>
                <a:sym typeface="+mn-lt"/>
              </a:rPr>
              <a:t>测试、金丝雀部署和基于百分比的流量分割的分阶段部署等重要任务。通过更好地了解您的流量和开箱即用的故障恢复功能，您可以在问题出现之前先发现问题，使调用更可靠，并且使您的网络更加强大</a:t>
            </a:r>
            <a:r>
              <a:rPr lang="en-US" altLang="zh-CN" b="1" dirty="0">
                <a:solidFill>
                  <a:srgbClr val="06080A"/>
                </a:solidFill>
                <a:latin typeface="仿宋" panose="02010609060101010101" pitchFamily="49" charset="-122"/>
                <a:ea typeface="仿宋" panose="02010609060101010101" pitchFamily="49" charset="-122"/>
                <a:cs typeface="+mn-ea"/>
                <a:sym typeface="+mn-lt"/>
              </a:rPr>
              <a:t>——</a:t>
            </a:r>
            <a:r>
              <a:rPr lang="zh-CN" altLang="en-US" b="1" dirty="0">
                <a:solidFill>
                  <a:srgbClr val="06080A"/>
                </a:solidFill>
                <a:latin typeface="仿宋" panose="02010609060101010101" pitchFamily="49" charset="-122"/>
                <a:ea typeface="仿宋" panose="02010609060101010101" pitchFamily="49" charset="-122"/>
                <a:cs typeface="+mn-ea"/>
                <a:sym typeface="+mn-lt"/>
              </a:rPr>
              <a:t>无论您面临什么条件。</a:t>
            </a:r>
            <a:endParaRPr lang="en-US" altLang="zh-CN" b="1" dirty="0">
              <a:solidFill>
                <a:srgbClr val="06080A"/>
              </a:solidFill>
              <a:latin typeface="仿宋" panose="02010609060101010101" pitchFamily="49" charset="-122"/>
              <a:ea typeface="仿宋" panose="02010609060101010101" pitchFamily="49" charset="-122"/>
              <a:cs typeface="+mn-ea"/>
              <a:sym typeface="+mn-lt"/>
            </a:endParaRPr>
          </a:p>
          <a:p>
            <a:pPr marL="285750" indent="-285750">
              <a:buFont typeface="Wingdings" pitchFamily="2" charset="2"/>
              <a:buChar char="Ø"/>
            </a:pPr>
            <a:r>
              <a:rPr lang="zh-CN" altLang="en-US" b="1" dirty="0">
                <a:solidFill>
                  <a:srgbClr val="FF0000"/>
                </a:solidFill>
                <a:latin typeface="仿宋" panose="02010609060101010101" pitchFamily="49" charset="-122"/>
                <a:ea typeface="仿宋" panose="02010609060101010101" pitchFamily="49" charset="-122"/>
                <a:cs typeface="+mn-ea"/>
                <a:sym typeface="+mn-lt"/>
              </a:rPr>
              <a:t>安全</a:t>
            </a:r>
          </a:p>
          <a:p>
            <a:r>
              <a:rPr lang="en-US" altLang="zh-CN" b="1" dirty="0" err="1">
                <a:solidFill>
                  <a:srgbClr val="06080A"/>
                </a:solidFill>
                <a:latin typeface="仿宋" panose="02010609060101010101" pitchFamily="49" charset="-122"/>
                <a:ea typeface="仿宋" panose="02010609060101010101" pitchFamily="49" charset="-122"/>
                <a:cs typeface="+mn-ea"/>
                <a:sym typeface="+mn-lt"/>
              </a:rPr>
              <a:t>Istio</a:t>
            </a:r>
            <a:r>
              <a:rPr lang="en-US" altLang="zh-CN" b="1" dirty="0">
                <a:solidFill>
                  <a:srgbClr val="06080A"/>
                </a:solidFill>
                <a:latin typeface="仿宋" panose="02010609060101010101" pitchFamily="49" charset="-122"/>
                <a:ea typeface="仿宋" panose="02010609060101010101" pitchFamily="49" charset="-122"/>
                <a:cs typeface="+mn-ea"/>
                <a:sym typeface="+mn-lt"/>
              </a:rPr>
              <a:t> </a:t>
            </a:r>
            <a:r>
              <a:rPr lang="zh-CN" altLang="en-US" b="1" dirty="0">
                <a:solidFill>
                  <a:srgbClr val="06080A"/>
                </a:solidFill>
                <a:latin typeface="仿宋" panose="02010609060101010101" pitchFamily="49" charset="-122"/>
                <a:ea typeface="仿宋" panose="02010609060101010101" pitchFamily="49" charset="-122"/>
                <a:cs typeface="+mn-ea"/>
                <a:sym typeface="+mn-lt"/>
              </a:rPr>
              <a:t>的安全功能使开发人员可以专注于应用程序级别的安全性。</a:t>
            </a:r>
            <a:r>
              <a:rPr lang="en-US" altLang="zh-CN" b="1" dirty="0" err="1">
                <a:solidFill>
                  <a:srgbClr val="06080A"/>
                </a:solidFill>
                <a:latin typeface="仿宋" panose="02010609060101010101" pitchFamily="49" charset="-122"/>
                <a:ea typeface="仿宋" panose="02010609060101010101" pitchFamily="49" charset="-122"/>
                <a:cs typeface="+mn-ea"/>
                <a:sym typeface="+mn-lt"/>
              </a:rPr>
              <a:t>Istio</a:t>
            </a:r>
            <a:r>
              <a:rPr lang="en-US" altLang="zh-CN" b="1" dirty="0">
                <a:solidFill>
                  <a:srgbClr val="06080A"/>
                </a:solidFill>
                <a:latin typeface="仿宋" panose="02010609060101010101" pitchFamily="49" charset="-122"/>
                <a:ea typeface="仿宋" panose="02010609060101010101" pitchFamily="49" charset="-122"/>
                <a:cs typeface="+mn-ea"/>
                <a:sym typeface="+mn-lt"/>
              </a:rPr>
              <a:t> </a:t>
            </a:r>
            <a:r>
              <a:rPr lang="zh-CN" altLang="en-US" b="1" dirty="0">
                <a:solidFill>
                  <a:srgbClr val="06080A"/>
                </a:solidFill>
                <a:latin typeface="仿宋" panose="02010609060101010101" pitchFamily="49" charset="-122"/>
                <a:ea typeface="仿宋" panose="02010609060101010101" pitchFamily="49" charset="-122"/>
                <a:cs typeface="+mn-ea"/>
                <a:sym typeface="+mn-lt"/>
              </a:rPr>
              <a:t>提供底层安全通信信道，并大规模管理服务通信的认证、授权和加密。使用</a:t>
            </a:r>
            <a:r>
              <a:rPr lang="en-US" altLang="zh-CN" b="1" dirty="0" err="1">
                <a:solidFill>
                  <a:srgbClr val="06080A"/>
                </a:solidFill>
                <a:latin typeface="仿宋" panose="02010609060101010101" pitchFamily="49" charset="-122"/>
                <a:ea typeface="仿宋" panose="02010609060101010101" pitchFamily="49" charset="-122"/>
                <a:cs typeface="+mn-ea"/>
                <a:sym typeface="+mn-lt"/>
              </a:rPr>
              <a:t>Istio</a:t>
            </a:r>
            <a:r>
              <a:rPr lang="zh-CN" altLang="en-US" b="1" dirty="0">
                <a:solidFill>
                  <a:srgbClr val="06080A"/>
                </a:solidFill>
                <a:latin typeface="仿宋" panose="02010609060101010101" pitchFamily="49" charset="-122"/>
                <a:ea typeface="仿宋" panose="02010609060101010101" pitchFamily="49" charset="-122"/>
                <a:cs typeface="+mn-ea"/>
                <a:sym typeface="+mn-lt"/>
              </a:rPr>
              <a:t>，服务通信在默认情况下是安全的，它允许您跨多种协议和运行时一致地实施策略</a:t>
            </a:r>
            <a:r>
              <a:rPr lang="en-US" altLang="zh-CN" b="1" dirty="0">
                <a:solidFill>
                  <a:srgbClr val="06080A"/>
                </a:solidFill>
                <a:latin typeface="仿宋" panose="02010609060101010101" pitchFamily="49" charset="-122"/>
                <a:ea typeface="仿宋" panose="02010609060101010101" pitchFamily="49" charset="-122"/>
                <a:cs typeface="+mn-ea"/>
                <a:sym typeface="+mn-lt"/>
              </a:rPr>
              <a:t>——</a:t>
            </a:r>
            <a:r>
              <a:rPr lang="zh-CN" altLang="en-US" b="1" dirty="0">
                <a:solidFill>
                  <a:srgbClr val="06080A"/>
                </a:solidFill>
                <a:latin typeface="仿宋" panose="02010609060101010101" pitchFamily="49" charset="-122"/>
                <a:ea typeface="仿宋" panose="02010609060101010101" pitchFamily="49" charset="-122"/>
                <a:cs typeface="+mn-ea"/>
                <a:sym typeface="+mn-lt"/>
              </a:rPr>
              <a:t>所有这些都很少或根本不需要应用程序更改。</a:t>
            </a:r>
          </a:p>
          <a:p>
            <a:r>
              <a:rPr lang="zh-CN" altLang="en-US" b="1" dirty="0">
                <a:solidFill>
                  <a:srgbClr val="06080A"/>
                </a:solidFill>
                <a:latin typeface="仿宋" panose="02010609060101010101" pitchFamily="49" charset="-122"/>
                <a:ea typeface="仿宋" panose="02010609060101010101" pitchFamily="49" charset="-122"/>
                <a:cs typeface="+mn-ea"/>
                <a:sym typeface="+mn-lt"/>
              </a:rPr>
              <a:t>虽然 </a:t>
            </a:r>
            <a:r>
              <a:rPr lang="en-US" altLang="zh-CN" b="1" dirty="0" err="1">
                <a:solidFill>
                  <a:srgbClr val="06080A"/>
                </a:solidFill>
                <a:latin typeface="仿宋" panose="02010609060101010101" pitchFamily="49" charset="-122"/>
                <a:ea typeface="仿宋" panose="02010609060101010101" pitchFamily="49" charset="-122"/>
                <a:cs typeface="+mn-ea"/>
                <a:sym typeface="+mn-lt"/>
              </a:rPr>
              <a:t>Istio</a:t>
            </a:r>
            <a:r>
              <a:rPr lang="en-US" altLang="zh-CN" b="1" dirty="0">
                <a:solidFill>
                  <a:srgbClr val="06080A"/>
                </a:solidFill>
                <a:latin typeface="仿宋" panose="02010609060101010101" pitchFamily="49" charset="-122"/>
                <a:ea typeface="仿宋" panose="02010609060101010101" pitchFamily="49" charset="-122"/>
                <a:cs typeface="+mn-ea"/>
                <a:sym typeface="+mn-lt"/>
              </a:rPr>
              <a:t> </a:t>
            </a:r>
            <a:r>
              <a:rPr lang="zh-CN" altLang="en-US" b="1" dirty="0">
                <a:solidFill>
                  <a:srgbClr val="06080A"/>
                </a:solidFill>
                <a:latin typeface="仿宋" panose="02010609060101010101" pitchFamily="49" charset="-122"/>
                <a:ea typeface="仿宋" panose="02010609060101010101" pitchFamily="49" charset="-122"/>
                <a:cs typeface="+mn-ea"/>
                <a:sym typeface="+mn-lt"/>
              </a:rPr>
              <a:t>与平台无关，但将其与 </a:t>
            </a:r>
            <a:r>
              <a:rPr lang="en-US" altLang="zh-CN" b="1" dirty="0">
                <a:solidFill>
                  <a:srgbClr val="06080A"/>
                </a:solidFill>
                <a:latin typeface="仿宋" panose="02010609060101010101" pitchFamily="49" charset="-122"/>
                <a:ea typeface="仿宋" panose="02010609060101010101" pitchFamily="49" charset="-122"/>
                <a:cs typeface="+mn-ea"/>
                <a:sym typeface="+mn-lt"/>
              </a:rPr>
              <a:t>Kubernetes</a:t>
            </a:r>
            <a:r>
              <a:rPr lang="zh-CN" altLang="en-US" b="1" dirty="0">
                <a:solidFill>
                  <a:srgbClr val="06080A"/>
                </a:solidFill>
                <a:latin typeface="仿宋" panose="02010609060101010101" pitchFamily="49" charset="-122"/>
                <a:ea typeface="仿宋" panose="02010609060101010101" pitchFamily="49" charset="-122"/>
                <a:cs typeface="+mn-ea"/>
                <a:sym typeface="+mn-lt"/>
              </a:rPr>
              <a:t>（或基础架构）网络策略结合使用，其优势会更大，包括在网络和应用层保护 </a:t>
            </a:r>
            <a:r>
              <a:rPr lang="en-US" altLang="zh-CN" b="1" dirty="0">
                <a:solidFill>
                  <a:srgbClr val="06080A"/>
                </a:solidFill>
                <a:latin typeface="仿宋" panose="02010609060101010101" pitchFamily="49" charset="-122"/>
                <a:ea typeface="仿宋" panose="02010609060101010101" pitchFamily="49" charset="-122"/>
                <a:cs typeface="+mn-ea"/>
                <a:sym typeface="+mn-lt"/>
              </a:rPr>
              <a:t>pod </a:t>
            </a:r>
            <a:r>
              <a:rPr lang="zh-CN" altLang="en-US" b="1" dirty="0">
                <a:solidFill>
                  <a:srgbClr val="06080A"/>
                </a:solidFill>
                <a:latin typeface="仿宋" panose="02010609060101010101" pitchFamily="49" charset="-122"/>
                <a:ea typeface="仿宋" panose="02010609060101010101" pitchFamily="49" charset="-122"/>
                <a:cs typeface="+mn-ea"/>
                <a:sym typeface="+mn-lt"/>
              </a:rPr>
              <a:t>间或服务间通信的能力。</a:t>
            </a:r>
          </a:p>
          <a:p>
            <a:pPr marL="285750" indent="-285750">
              <a:buFont typeface="Wingdings" pitchFamily="2" charset="2"/>
              <a:buChar char="Ø"/>
            </a:pPr>
            <a:r>
              <a:rPr lang="zh-CN" altLang="en-US" b="1" dirty="0">
                <a:solidFill>
                  <a:srgbClr val="FF0000"/>
                </a:solidFill>
                <a:latin typeface="仿宋" panose="02010609060101010101" pitchFamily="49" charset="-122"/>
                <a:ea typeface="仿宋" panose="02010609060101010101" pitchFamily="49" charset="-122"/>
                <a:cs typeface="+mn-ea"/>
                <a:sym typeface="+mn-lt"/>
              </a:rPr>
              <a:t>可观察性</a:t>
            </a:r>
          </a:p>
          <a:p>
            <a:r>
              <a:rPr lang="en-US" altLang="zh-CN" b="1" dirty="0" err="1">
                <a:solidFill>
                  <a:srgbClr val="06080A"/>
                </a:solidFill>
                <a:latin typeface="仿宋" panose="02010609060101010101" pitchFamily="49" charset="-122"/>
                <a:ea typeface="仿宋" panose="02010609060101010101" pitchFamily="49" charset="-122"/>
                <a:cs typeface="+mn-ea"/>
                <a:sym typeface="+mn-lt"/>
              </a:rPr>
              <a:t>Istio</a:t>
            </a:r>
            <a:r>
              <a:rPr lang="en-US" altLang="zh-CN" b="1" dirty="0">
                <a:solidFill>
                  <a:srgbClr val="06080A"/>
                </a:solidFill>
                <a:latin typeface="仿宋" panose="02010609060101010101" pitchFamily="49" charset="-122"/>
                <a:ea typeface="仿宋" panose="02010609060101010101" pitchFamily="49" charset="-122"/>
                <a:cs typeface="+mn-ea"/>
                <a:sym typeface="+mn-lt"/>
              </a:rPr>
              <a:t> </a:t>
            </a:r>
            <a:r>
              <a:rPr lang="zh-CN" altLang="en-US" b="1" dirty="0">
                <a:solidFill>
                  <a:srgbClr val="06080A"/>
                </a:solidFill>
                <a:latin typeface="仿宋" panose="02010609060101010101" pitchFamily="49" charset="-122"/>
                <a:ea typeface="仿宋" panose="02010609060101010101" pitchFamily="49" charset="-122"/>
                <a:cs typeface="+mn-ea"/>
                <a:sym typeface="+mn-lt"/>
              </a:rPr>
              <a:t>强大的跟踪、监控和日志记录可让您深入了解服务网格部署。通过 </a:t>
            </a:r>
            <a:r>
              <a:rPr lang="en-US" altLang="zh-CN" b="1" dirty="0" err="1">
                <a:solidFill>
                  <a:srgbClr val="06080A"/>
                </a:solidFill>
                <a:latin typeface="仿宋" panose="02010609060101010101" pitchFamily="49" charset="-122"/>
                <a:ea typeface="仿宋" panose="02010609060101010101" pitchFamily="49" charset="-122"/>
                <a:cs typeface="+mn-ea"/>
                <a:sym typeface="+mn-lt"/>
              </a:rPr>
              <a:t>Istio</a:t>
            </a:r>
            <a:r>
              <a:rPr lang="en-US" altLang="zh-CN" b="1" dirty="0">
                <a:solidFill>
                  <a:srgbClr val="06080A"/>
                </a:solidFill>
                <a:latin typeface="仿宋" panose="02010609060101010101" pitchFamily="49" charset="-122"/>
                <a:ea typeface="仿宋" panose="02010609060101010101" pitchFamily="49" charset="-122"/>
                <a:cs typeface="+mn-ea"/>
                <a:sym typeface="+mn-lt"/>
              </a:rPr>
              <a:t> </a:t>
            </a:r>
            <a:r>
              <a:rPr lang="zh-CN" altLang="en-US" b="1" dirty="0">
                <a:solidFill>
                  <a:srgbClr val="06080A"/>
                </a:solidFill>
                <a:latin typeface="仿宋" panose="02010609060101010101" pitchFamily="49" charset="-122"/>
                <a:ea typeface="仿宋" panose="02010609060101010101" pitchFamily="49" charset="-122"/>
                <a:cs typeface="+mn-ea"/>
                <a:sym typeface="+mn-lt"/>
              </a:rPr>
              <a:t>的监控功能，可以真正了解服务性能如何影响上游和下游的功能，而其自定义仪表板可以提供对所有服务性能的可视性，并让您了解该性能如何影响您的其他进程。</a:t>
            </a:r>
          </a:p>
          <a:p>
            <a:r>
              <a:rPr lang="en-US" altLang="zh-CN" b="1" dirty="0" err="1">
                <a:solidFill>
                  <a:srgbClr val="06080A"/>
                </a:solidFill>
                <a:latin typeface="仿宋" panose="02010609060101010101" pitchFamily="49" charset="-122"/>
                <a:ea typeface="仿宋" panose="02010609060101010101" pitchFamily="49" charset="-122"/>
                <a:cs typeface="+mn-ea"/>
                <a:sym typeface="+mn-lt"/>
              </a:rPr>
              <a:t>Istio</a:t>
            </a:r>
            <a:r>
              <a:rPr lang="en-US" altLang="zh-CN" b="1" dirty="0">
                <a:solidFill>
                  <a:srgbClr val="06080A"/>
                </a:solidFill>
                <a:latin typeface="仿宋" panose="02010609060101010101" pitchFamily="49" charset="-122"/>
                <a:ea typeface="仿宋" panose="02010609060101010101" pitchFamily="49" charset="-122"/>
                <a:cs typeface="+mn-ea"/>
                <a:sym typeface="+mn-lt"/>
              </a:rPr>
              <a:t> </a:t>
            </a:r>
            <a:r>
              <a:rPr lang="zh-CN" altLang="en-US" b="1" dirty="0">
                <a:solidFill>
                  <a:srgbClr val="06080A"/>
                </a:solidFill>
                <a:latin typeface="仿宋" panose="02010609060101010101" pitchFamily="49" charset="-122"/>
                <a:ea typeface="仿宋" panose="02010609060101010101" pitchFamily="49" charset="-122"/>
                <a:cs typeface="+mn-ea"/>
                <a:sym typeface="+mn-lt"/>
              </a:rPr>
              <a:t>的 </a:t>
            </a:r>
            <a:r>
              <a:rPr lang="en-US" altLang="zh-CN" b="1" dirty="0">
                <a:solidFill>
                  <a:srgbClr val="06080A"/>
                </a:solidFill>
                <a:latin typeface="仿宋" panose="02010609060101010101" pitchFamily="49" charset="-122"/>
                <a:ea typeface="仿宋" panose="02010609060101010101" pitchFamily="49" charset="-122"/>
                <a:cs typeface="+mn-ea"/>
                <a:sym typeface="+mn-lt"/>
              </a:rPr>
              <a:t>Mixer </a:t>
            </a:r>
            <a:r>
              <a:rPr lang="zh-CN" altLang="en-US" b="1" dirty="0">
                <a:solidFill>
                  <a:srgbClr val="06080A"/>
                </a:solidFill>
                <a:latin typeface="仿宋" panose="02010609060101010101" pitchFamily="49" charset="-122"/>
                <a:ea typeface="仿宋" panose="02010609060101010101" pitchFamily="49" charset="-122"/>
                <a:cs typeface="+mn-ea"/>
                <a:sym typeface="+mn-lt"/>
              </a:rPr>
              <a:t>组件负责策略控制和遥测收集。它提供后端抽象和中介，将 </a:t>
            </a:r>
            <a:r>
              <a:rPr lang="en-US" altLang="zh-CN" b="1" dirty="0" err="1">
                <a:solidFill>
                  <a:srgbClr val="06080A"/>
                </a:solidFill>
                <a:latin typeface="仿宋" panose="02010609060101010101" pitchFamily="49" charset="-122"/>
                <a:ea typeface="仿宋" panose="02010609060101010101" pitchFamily="49" charset="-122"/>
                <a:cs typeface="+mn-ea"/>
                <a:sym typeface="+mn-lt"/>
              </a:rPr>
              <a:t>Istio</a:t>
            </a:r>
            <a:r>
              <a:rPr lang="en-US" altLang="zh-CN" b="1" dirty="0">
                <a:solidFill>
                  <a:srgbClr val="06080A"/>
                </a:solidFill>
                <a:latin typeface="仿宋" panose="02010609060101010101" pitchFamily="49" charset="-122"/>
                <a:ea typeface="仿宋" panose="02010609060101010101" pitchFamily="49" charset="-122"/>
                <a:cs typeface="+mn-ea"/>
                <a:sym typeface="+mn-lt"/>
              </a:rPr>
              <a:t> </a:t>
            </a:r>
            <a:r>
              <a:rPr lang="zh-CN" altLang="en-US" b="1" dirty="0">
                <a:solidFill>
                  <a:srgbClr val="06080A"/>
                </a:solidFill>
                <a:latin typeface="仿宋" panose="02010609060101010101" pitchFamily="49" charset="-122"/>
                <a:ea typeface="仿宋" panose="02010609060101010101" pitchFamily="49" charset="-122"/>
                <a:cs typeface="+mn-ea"/>
                <a:sym typeface="+mn-lt"/>
              </a:rPr>
              <a:t>的其余部分与各个基础架构后端的实现细节隔离开来，并为运维提供对网格和基础架构后端之间所有交互的细粒度控制。</a:t>
            </a:r>
          </a:p>
          <a:p>
            <a:r>
              <a:rPr lang="zh-CN" altLang="en-US" b="1" dirty="0">
                <a:solidFill>
                  <a:srgbClr val="06080A"/>
                </a:solidFill>
                <a:latin typeface="仿宋" panose="02010609060101010101" pitchFamily="49" charset="-122"/>
                <a:ea typeface="仿宋" panose="02010609060101010101" pitchFamily="49" charset="-122"/>
                <a:cs typeface="+mn-ea"/>
                <a:sym typeface="+mn-lt"/>
              </a:rPr>
              <a:t>所有这些功能可以让您可以更有效地设置、监控和实施服务上的 </a:t>
            </a:r>
            <a:r>
              <a:rPr lang="en-US" altLang="zh-CN" b="1" dirty="0">
                <a:solidFill>
                  <a:srgbClr val="06080A"/>
                </a:solidFill>
                <a:latin typeface="仿宋" panose="02010609060101010101" pitchFamily="49" charset="-122"/>
                <a:ea typeface="仿宋" panose="02010609060101010101" pitchFamily="49" charset="-122"/>
                <a:cs typeface="+mn-ea"/>
                <a:sym typeface="+mn-lt"/>
              </a:rPr>
              <a:t>SLO</a:t>
            </a:r>
            <a:r>
              <a:rPr lang="zh-CN" altLang="en-US" b="1" dirty="0">
                <a:solidFill>
                  <a:srgbClr val="06080A"/>
                </a:solidFill>
                <a:latin typeface="仿宋" panose="02010609060101010101" pitchFamily="49" charset="-122"/>
                <a:ea typeface="仿宋" panose="02010609060101010101" pitchFamily="49" charset="-122"/>
                <a:cs typeface="+mn-ea"/>
                <a:sym typeface="+mn-lt"/>
              </a:rPr>
              <a:t>。当然，最重要的是，您可以快速有效地检测和修复问题。</a:t>
            </a:r>
          </a:p>
        </p:txBody>
      </p:sp>
      <p:pic>
        <p:nvPicPr>
          <p:cNvPr id="10" name="图片 9">
            <a:extLst>
              <a:ext uri="{FF2B5EF4-FFF2-40B4-BE49-F238E27FC236}">
                <a16:creationId xmlns:a16="http://schemas.microsoft.com/office/drawing/2014/main" id="{26FE77E8-D5C2-7648-ACF6-15F17EDCE90B}"/>
              </a:ext>
            </a:extLst>
          </p:cNvPr>
          <p:cNvPicPr>
            <a:picLocks noChangeAspect="1"/>
          </p:cNvPicPr>
          <p:nvPr/>
        </p:nvPicPr>
        <p:blipFill>
          <a:blip r:embed="rId2"/>
          <a:stretch>
            <a:fillRect/>
          </a:stretch>
        </p:blipFill>
        <p:spPr>
          <a:xfrm>
            <a:off x="775136" y="126147"/>
            <a:ext cx="1424251" cy="989734"/>
          </a:xfrm>
          <a:prstGeom prst="rect">
            <a:avLst/>
          </a:prstGeom>
        </p:spPr>
      </p:pic>
    </p:spTree>
    <p:extLst>
      <p:ext uri="{BB962C8B-B14F-4D97-AF65-F5344CB8AC3E}">
        <p14:creationId xmlns:p14="http://schemas.microsoft.com/office/powerpoint/2010/main" val="1886759173"/>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Istio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核心功能（</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2</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7" name="TextBox 50"/>
          <p:cNvSpPr txBox="1"/>
          <p:nvPr/>
        </p:nvSpPr>
        <p:spPr>
          <a:xfrm>
            <a:off x="775136" y="1431040"/>
            <a:ext cx="11082382" cy="3416320"/>
          </a:xfrm>
          <a:prstGeom prst="rect">
            <a:avLst/>
          </a:prstGeom>
          <a:noFill/>
        </p:spPr>
        <p:txBody>
          <a:bodyPr wrap="square" rtlCol="0">
            <a:spAutoFit/>
          </a:bodyPr>
          <a:lstStyle/>
          <a:p>
            <a:pPr marL="285750" indent="-285750">
              <a:buFont typeface="Wingdings" pitchFamily="2" charset="2"/>
              <a:buChar char="Ø"/>
            </a:pPr>
            <a:r>
              <a:rPr lang="zh-CN" altLang="en-US" b="1" dirty="0">
                <a:solidFill>
                  <a:srgbClr val="06080A"/>
                </a:solidFill>
                <a:latin typeface="仿宋" panose="02010609060101010101" pitchFamily="49" charset="-122"/>
                <a:ea typeface="仿宋" panose="02010609060101010101" pitchFamily="49" charset="-122"/>
                <a:cs typeface="+mn-ea"/>
                <a:sym typeface="+mn-lt"/>
              </a:rPr>
              <a:t>平台支持</a:t>
            </a:r>
          </a:p>
          <a:p>
            <a:r>
              <a:rPr lang="en-US" altLang="zh-CN" b="1" dirty="0" err="1">
                <a:solidFill>
                  <a:srgbClr val="06080A"/>
                </a:solidFill>
                <a:latin typeface="仿宋" panose="02010609060101010101" pitchFamily="49" charset="-122"/>
                <a:ea typeface="仿宋" panose="02010609060101010101" pitchFamily="49" charset="-122"/>
                <a:cs typeface="+mn-ea"/>
                <a:sym typeface="+mn-lt"/>
              </a:rPr>
              <a:t>Istio</a:t>
            </a:r>
            <a:r>
              <a:rPr lang="en-US" altLang="zh-CN" b="1" dirty="0">
                <a:solidFill>
                  <a:srgbClr val="06080A"/>
                </a:solidFill>
                <a:latin typeface="仿宋" panose="02010609060101010101" pitchFamily="49" charset="-122"/>
                <a:ea typeface="仿宋" panose="02010609060101010101" pitchFamily="49" charset="-122"/>
                <a:cs typeface="+mn-ea"/>
                <a:sym typeface="+mn-lt"/>
              </a:rPr>
              <a:t> </a:t>
            </a:r>
            <a:r>
              <a:rPr lang="zh-CN" altLang="en-US" b="1" dirty="0">
                <a:solidFill>
                  <a:srgbClr val="06080A"/>
                </a:solidFill>
                <a:latin typeface="仿宋" panose="02010609060101010101" pitchFamily="49" charset="-122"/>
                <a:ea typeface="仿宋" panose="02010609060101010101" pitchFamily="49" charset="-122"/>
                <a:cs typeface="+mn-ea"/>
                <a:sym typeface="+mn-lt"/>
              </a:rPr>
              <a:t>是独立于平台的，旨在运行在各种环境中，包括跨云、内部部署、</a:t>
            </a:r>
            <a:r>
              <a:rPr lang="en-US" altLang="zh-CN" b="1" dirty="0">
                <a:solidFill>
                  <a:srgbClr val="06080A"/>
                </a:solidFill>
                <a:latin typeface="仿宋" panose="02010609060101010101" pitchFamily="49" charset="-122"/>
                <a:ea typeface="仿宋" panose="02010609060101010101" pitchFamily="49" charset="-122"/>
                <a:cs typeface="+mn-ea"/>
                <a:sym typeface="+mn-lt"/>
              </a:rPr>
              <a:t>Kubernetes</a:t>
            </a:r>
            <a:r>
              <a:rPr lang="zh-CN" altLang="en-US" b="1" dirty="0">
                <a:solidFill>
                  <a:srgbClr val="06080A"/>
                </a:solidFill>
                <a:latin typeface="仿宋" panose="02010609060101010101" pitchFamily="49" charset="-122"/>
                <a:ea typeface="仿宋" panose="02010609060101010101" pitchFamily="49" charset="-122"/>
                <a:cs typeface="+mn-ea"/>
                <a:sym typeface="+mn-lt"/>
              </a:rPr>
              <a:t>、</a:t>
            </a:r>
            <a:r>
              <a:rPr lang="en-US" altLang="zh-CN" b="1" dirty="0" err="1">
                <a:solidFill>
                  <a:srgbClr val="06080A"/>
                </a:solidFill>
                <a:latin typeface="仿宋" panose="02010609060101010101" pitchFamily="49" charset="-122"/>
                <a:ea typeface="仿宋" panose="02010609060101010101" pitchFamily="49" charset="-122"/>
                <a:cs typeface="+mn-ea"/>
                <a:sym typeface="+mn-lt"/>
              </a:rPr>
              <a:t>Mesos</a:t>
            </a:r>
            <a:r>
              <a:rPr lang="en-US" altLang="zh-CN" b="1" dirty="0">
                <a:solidFill>
                  <a:srgbClr val="06080A"/>
                </a:solidFill>
                <a:latin typeface="仿宋" panose="02010609060101010101" pitchFamily="49" charset="-122"/>
                <a:ea typeface="仿宋" panose="02010609060101010101" pitchFamily="49" charset="-122"/>
                <a:cs typeface="+mn-ea"/>
                <a:sym typeface="+mn-lt"/>
              </a:rPr>
              <a:t> </a:t>
            </a:r>
            <a:r>
              <a:rPr lang="zh-CN" altLang="en-US" b="1" dirty="0">
                <a:solidFill>
                  <a:srgbClr val="06080A"/>
                </a:solidFill>
                <a:latin typeface="仿宋" panose="02010609060101010101" pitchFamily="49" charset="-122"/>
                <a:ea typeface="仿宋" panose="02010609060101010101" pitchFamily="49" charset="-122"/>
                <a:cs typeface="+mn-ea"/>
                <a:sym typeface="+mn-lt"/>
              </a:rPr>
              <a:t>等。您可以在 </a:t>
            </a:r>
            <a:r>
              <a:rPr lang="en-US" altLang="zh-CN" b="1" dirty="0">
                <a:solidFill>
                  <a:srgbClr val="06080A"/>
                </a:solidFill>
                <a:latin typeface="仿宋" panose="02010609060101010101" pitchFamily="49" charset="-122"/>
                <a:ea typeface="仿宋" panose="02010609060101010101" pitchFamily="49" charset="-122"/>
                <a:cs typeface="+mn-ea"/>
                <a:sym typeface="+mn-lt"/>
              </a:rPr>
              <a:t>Kubernetes </a:t>
            </a:r>
            <a:r>
              <a:rPr lang="zh-CN" altLang="en-US" b="1" dirty="0">
                <a:solidFill>
                  <a:srgbClr val="06080A"/>
                </a:solidFill>
                <a:latin typeface="仿宋" panose="02010609060101010101" pitchFamily="49" charset="-122"/>
                <a:ea typeface="仿宋" panose="02010609060101010101" pitchFamily="49" charset="-122"/>
                <a:cs typeface="+mn-ea"/>
                <a:sym typeface="+mn-lt"/>
              </a:rPr>
              <a:t>上部署 </a:t>
            </a:r>
            <a:r>
              <a:rPr lang="en-US" altLang="zh-CN" b="1" dirty="0" err="1">
                <a:solidFill>
                  <a:srgbClr val="06080A"/>
                </a:solidFill>
                <a:latin typeface="仿宋" panose="02010609060101010101" pitchFamily="49" charset="-122"/>
                <a:ea typeface="仿宋" panose="02010609060101010101" pitchFamily="49" charset="-122"/>
                <a:cs typeface="+mn-ea"/>
                <a:sym typeface="+mn-lt"/>
              </a:rPr>
              <a:t>Istio</a:t>
            </a:r>
            <a:r>
              <a:rPr lang="en-US" altLang="zh-CN" b="1" dirty="0">
                <a:solidFill>
                  <a:srgbClr val="06080A"/>
                </a:solidFill>
                <a:latin typeface="仿宋" panose="02010609060101010101" pitchFamily="49" charset="-122"/>
                <a:ea typeface="仿宋" panose="02010609060101010101" pitchFamily="49" charset="-122"/>
                <a:cs typeface="+mn-ea"/>
                <a:sym typeface="+mn-lt"/>
              </a:rPr>
              <a:t> </a:t>
            </a:r>
            <a:r>
              <a:rPr lang="zh-CN" altLang="en-US" b="1" dirty="0">
                <a:solidFill>
                  <a:srgbClr val="06080A"/>
                </a:solidFill>
                <a:latin typeface="仿宋" panose="02010609060101010101" pitchFamily="49" charset="-122"/>
                <a:ea typeface="仿宋" panose="02010609060101010101" pitchFamily="49" charset="-122"/>
                <a:cs typeface="+mn-ea"/>
                <a:sym typeface="+mn-lt"/>
              </a:rPr>
              <a:t>或具有 </a:t>
            </a:r>
            <a:r>
              <a:rPr lang="en-US" altLang="zh-CN" b="1" dirty="0">
                <a:solidFill>
                  <a:srgbClr val="06080A"/>
                </a:solidFill>
                <a:latin typeface="仿宋" panose="02010609060101010101" pitchFamily="49" charset="-122"/>
                <a:ea typeface="仿宋" panose="02010609060101010101" pitchFamily="49" charset="-122"/>
                <a:cs typeface="+mn-ea"/>
                <a:sym typeface="+mn-lt"/>
              </a:rPr>
              <a:t>Consul </a:t>
            </a:r>
            <a:r>
              <a:rPr lang="zh-CN" altLang="en-US" b="1" dirty="0">
                <a:solidFill>
                  <a:srgbClr val="06080A"/>
                </a:solidFill>
                <a:latin typeface="仿宋" panose="02010609060101010101" pitchFamily="49" charset="-122"/>
                <a:ea typeface="仿宋" panose="02010609060101010101" pitchFamily="49" charset="-122"/>
                <a:cs typeface="+mn-ea"/>
                <a:sym typeface="+mn-lt"/>
              </a:rPr>
              <a:t>的 </a:t>
            </a:r>
            <a:r>
              <a:rPr lang="en-US" altLang="zh-CN" b="1" dirty="0">
                <a:solidFill>
                  <a:srgbClr val="06080A"/>
                </a:solidFill>
                <a:latin typeface="仿宋" panose="02010609060101010101" pitchFamily="49" charset="-122"/>
                <a:ea typeface="仿宋" panose="02010609060101010101" pitchFamily="49" charset="-122"/>
                <a:cs typeface="+mn-ea"/>
                <a:sym typeface="+mn-lt"/>
              </a:rPr>
              <a:t>Nomad </a:t>
            </a:r>
            <a:r>
              <a:rPr lang="zh-CN" altLang="en-US" b="1" dirty="0">
                <a:solidFill>
                  <a:srgbClr val="06080A"/>
                </a:solidFill>
                <a:latin typeface="仿宋" panose="02010609060101010101" pitchFamily="49" charset="-122"/>
                <a:ea typeface="仿宋" panose="02010609060101010101" pitchFamily="49" charset="-122"/>
                <a:cs typeface="+mn-ea"/>
                <a:sym typeface="+mn-lt"/>
              </a:rPr>
              <a:t>上部署。</a:t>
            </a:r>
            <a:r>
              <a:rPr lang="en-US" altLang="zh-CN" b="1" dirty="0" err="1">
                <a:solidFill>
                  <a:srgbClr val="06080A"/>
                </a:solidFill>
                <a:latin typeface="仿宋" panose="02010609060101010101" pitchFamily="49" charset="-122"/>
                <a:ea typeface="仿宋" panose="02010609060101010101" pitchFamily="49" charset="-122"/>
                <a:cs typeface="+mn-ea"/>
                <a:sym typeface="+mn-lt"/>
              </a:rPr>
              <a:t>Istio</a:t>
            </a:r>
            <a:r>
              <a:rPr lang="en-US" altLang="zh-CN" b="1" dirty="0">
                <a:solidFill>
                  <a:srgbClr val="06080A"/>
                </a:solidFill>
                <a:latin typeface="仿宋" panose="02010609060101010101" pitchFamily="49" charset="-122"/>
                <a:ea typeface="仿宋" panose="02010609060101010101" pitchFamily="49" charset="-122"/>
                <a:cs typeface="+mn-ea"/>
                <a:sym typeface="+mn-lt"/>
              </a:rPr>
              <a:t> </a:t>
            </a:r>
            <a:r>
              <a:rPr lang="zh-CN" altLang="en-US" b="1" dirty="0">
                <a:solidFill>
                  <a:srgbClr val="06080A"/>
                </a:solidFill>
                <a:latin typeface="仿宋" panose="02010609060101010101" pitchFamily="49" charset="-122"/>
                <a:ea typeface="仿宋" panose="02010609060101010101" pitchFamily="49" charset="-122"/>
                <a:cs typeface="+mn-ea"/>
                <a:sym typeface="+mn-lt"/>
              </a:rPr>
              <a:t>目前支持：</a:t>
            </a:r>
          </a:p>
          <a:p>
            <a:endParaRPr lang="zh-CN" altLang="en-US" b="1" dirty="0">
              <a:solidFill>
                <a:srgbClr val="06080A"/>
              </a:solidFill>
              <a:latin typeface="仿宋" panose="02010609060101010101" pitchFamily="49" charset="-122"/>
              <a:ea typeface="仿宋" panose="02010609060101010101" pitchFamily="49" charset="-122"/>
              <a:cs typeface="+mn-ea"/>
              <a:sym typeface="+mn-lt"/>
            </a:endParaRPr>
          </a:p>
          <a:p>
            <a:r>
              <a:rPr lang="zh-CN" altLang="en-US" b="1" dirty="0">
                <a:solidFill>
                  <a:srgbClr val="06080A"/>
                </a:solidFill>
                <a:latin typeface="仿宋" panose="02010609060101010101" pitchFamily="49" charset="-122"/>
                <a:ea typeface="仿宋" panose="02010609060101010101" pitchFamily="49" charset="-122"/>
                <a:cs typeface="+mn-ea"/>
                <a:sym typeface="+mn-lt"/>
              </a:rPr>
              <a:t>在 </a:t>
            </a:r>
            <a:r>
              <a:rPr lang="en-US" altLang="zh-CN" b="1" dirty="0">
                <a:solidFill>
                  <a:srgbClr val="06080A"/>
                </a:solidFill>
                <a:latin typeface="仿宋" panose="02010609060101010101" pitchFamily="49" charset="-122"/>
                <a:ea typeface="仿宋" panose="02010609060101010101" pitchFamily="49" charset="-122"/>
                <a:cs typeface="+mn-ea"/>
                <a:sym typeface="+mn-lt"/>
              </a:rPr>
              <a:t>Kubernetes </a:t>
            </a:r>
            <a:r>
              <a:rPr lang="zh-CN" altLang="en-US" b="1" dirty="0">
                <a:solidFill>
                  <a:srgbClr val="06080A"/>
                </a:solidFill>
                <a:latin typeface="仿宋" panose="02010609060101010101" pitchFamily="49" charset="-122"/>
                <a:ea typeface="仿宋" panose="02010609060101010101" pitchFamily="49" charset="-122"/>
                <a:cs typeface="+mn-ea"/>
                <a:sym typeface="+mn-lt"/>
              </a:rPr>
              <a:t>上部署的服务</a:t>
            </a:r>
          </a:p>
          <a:p>
            <a:r>
              <a:rPr lang="zh-CN" altLang="en-US" b="1" dirty="0">
                <a:solidFill>
                  <a:srgbClr val="06080A"/>
                </a:solidFill>
                <a:latin typeface="仿宋" panose="02010609060101010101" pitchFamily="49" charset="-122"/>
                <a:ea typeface="仿宋" panose="02010609060101010101" pitchFamily="49" charset="-122"/>
                <a:cs typeface="+mn-ea"/>
                <a:sym typeface="+mn-lt"/>
              </a:rPr>
              <a:t>使用 </a:t>
            </a:r>
            <a:r>
              <a:rPr lang="en-US" altLang="zh-CN" b="1" dirty="0">
                <a:solidFill>
                  <a:srgbClr val="06080A"/>
                </a:solidFill>
                <a:latin typeface="仿宋" panose="02010609060101010101" pitchFamily="49" charset="-122"/>
                <a:ea typeface="仿宋" panose="02010609060101010101" pitchFamily="49" charset="-122"/>
                <a:cs typeface="+mn-ea"/>
                <a:sym typeface="+mn-lt"/>
              </a:rPr>
              <a:t>Consul </a:t>
            </a:r>
            <a:r>
              <a:rPr lang="zh-CN" altLang="en-US" b="1" dirty="0">
                <a:solidFill>
                  <a:srgbClr val="06080A"/>
                </a:solidFill>
                <a:latin typeface="仿宋" panose="02010609060101010101" pitchFamily="49" charset="-122"/>
                <a:ea typeface="仿宋" panose="02010609060101010101" pitchFamily="49" charset="-122"/>
                <a:cs typeface="+mn-ea"/>
                <a:sym typeface="+mn-lt"/>
              </a:rPr>
              <a:t>注册的服务</a:t>
            </a:r>
          </a:p>
          <a:p>
            <a:r>
              <a:rPr lang="zh-CN" altLang="en-US" b="1" dirty="0">
                <a:solidFill>
                  <a:srgbClr val="06080A"/>
                </a:solidFill>
                <a:latin typeface="仿宋" panose="02010609060101010101" pitchFamily="49" charset="-122"/>
                <a:ea typeface="仿宋" panose="02010609060101010101" pitchFamily="49" charset="-122"/>
                <a:cs typeface="+mn-ea"/>
                <a:sym typeface="+mn-lt"/>
              </a:rPr>
              <a:t>在虚拟机上部署的服务</a:t>
            </a:r>
            <a:endParaRPr lang="en-US" altLang="zh-CN" b="1" dirty="0">
              <a:solidFill>
                <a:srgbClr val="06080A"/>
              </a:solidFill>
              <a:latin typeface="仿宋" panose="02010609060101010101" pitchFamily="49" charset="-122"/>
              <a:ea typeface="仿宋" panose="02010609060101010101" pitchFamily="49" charset="-122"/>
              <a:cs typeface="+mn-ea"/>
              <a:sym typeface="+mn-lt"/>
            </a:endParaRPr>
          </a:p>
          <a:p>
            <a:pPr marL="285750" indent="-285750">
              <a:buFont typeface="Wingdings" pitchFamily="2" charset="2"/>
              <a:buChar char="Ø"/>
            </a:pPr>
            <a:endParaRPr lang="en-US" altLang="zh-CN" b="1" dirty="0">
              <a:solidFill>
                <a:srgbClr val="06080A"/>
              </a:solidFill>
              <a:latin typeface="仿宋" panose="02010609060101010101" pitchFamily="49" charset="-122"/>
              <a:ea typeface="仿宋" panose="02010609060101010101" pitchFamily="49" charset="-122"/>
              <a:cs typeface="+mn-ea"/>
              <a:sym typeface="+mn-lt"/>
            </a:endParaRPr>
          </a:p>
          <a:p>
            <a:pPr marL="285750" indent="-285750">
              <a:buFont typeface="Wingdings" pitchFamily="2" charset="2"/>
              <a:buChar char="Ø"/>
            </a:pPr>
            <a:endParaRPr lang="en-US" altLang="zh-CN" b="1" dirty="0">
              <a:solidFill>
                <a:srgbClr val="06080A"/>
              </a:solidFill>
              <a:latin typeface="仿宋" panose="02010609060101010101" pitchFamily="49" charset="-122"/>
              <a:ea typeface="仿宋" panose="02010609060101010101" pitchFamily="49" charset="-122"/>
              <a:cs typeface="+mn-ea"/>
              <a:sym typeface="+mn-lt"/>
            </a:endParaRPr>
          </a:p>
          <a:p>
            <a:pPr marL="285750" indent="-285750">
              <a:buFont typeface="Wingdings" pitchFamily="2" charset="2"/>
              <a:buChar char="Ø"/>
            </a:pPr>
            <a:r>
              <a:rPr lang="zh-CN" altLang="en-US" b="1" dirty="0">
                <a:solidFill>
                  <a:srgbClr val="06080A"/>
                </a:solidFill>
                <a:latin typeface="仿宋" panose="02010609060101010101" pitchFamily="49" charset="-122"/>
                <a:ea typeface="仿宋" panose="02010609060101010101" pitchFamily="49" charset="-122"/>
                <a:cs typeface="+mn-ea"/>
                <a:sym typeface="+mn-lt"/>
              </a:rPr>
              <a:t>集成和定制</a:t>
            </a:r>
          </a:p>
          <a:p>
            <a:r>
              <a:rPr lang="zh-CN" altLang="en-US" b="1" dirty="0">
                <a:solidFill>
                  <a:srgbClr val="06080A"/>
                </a:solidFill>
                <a:latin typeface="仿宋" panose="02010609060101010101" pitchFamily="49" charset="-122"/>
                <a:ea typeface="仿宋" panose="02010609060101010101" pitchFamily="49" charset="-122"/>
                <a:cs typeface="+mn-ea"/>
                <a:sym typeface="+mn-lt"/>
              </a:rPr>
              <a:t>策略执行组件可以扩展和定制，以便与现有的 </a:t>
            </a:r>
            <a:r>
              <a:rPr lang="en-US" altLang="zh-CN" b="1" dirty="0">
                <a:solidFill>
                  <a:srgbClr val="06080A"/>
                </a:solidFill>
                <a:latin typeface="仿宋" panose="02010609060101010101" pitchFamily="49" charset="-122"/>
                <a:ea typeface="仿宋" panose="02010609060101010101" pitchFamily="49" charset="-122"/>
                <a:cs typeface="+mn-ea"/>
                <a:sym typeface="+mn-lt"/>
              </a:rPr>
              <a:t>ACL</a:t>
            </a:r>
            <a:r>
              <a:rPr lang="zh-CN" altLang="en-US" b="1" dirty="0">
                <a:solidFill>
                  <a:srgbClr val="06080A"/>
                </a:solidFill>
                <a:latin typeface="仿宋" panose="02010609060101010101" pitchFamily="49" charset="-122"/>
                <a:ea typeface="仿宋" panose="02010609060101010101" pitchFamily="49" charset="-122"/>
                <a:cs typeface="+mn-ea"/>
                <a:sym typeface="+mn-lt"/>
              </a:rPr>
              <a:t>、日志、监控、配额、审计等方案集成。</a:t>
            </a:r>
          </a:p>
          <a:p>
            <a:endParaRPr lang="zh-CN" altLang="en-US"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6" name="图片 5">
            <a:extLst>
              <a:ext uri="{FF2B5EF4-FFF2-40B4-BE49-F238E27FC236}">
                <a16:creationId xmlns:a16="http://schemas.microsoft.com/office/drawing/2014/main" id="{F6486D7A-6BA8-E74B-A623-B404980D2693}"/>
              </a:ext>
            </a:extLst>
          </p:cNvPr>
          <p:cNvPicPr>
            <a:picLocks noChangeAspect="1"/>
          </p:cNvPicPr>
          <p:nvPr/>
        </p:nvPicPr>
        <p:blipFill>
          <a:blip r:embed="rId2"/>
          <a:stretch>
            <a:fillRect/>
          </a:stretch>
        </p:blipFill>
        <p:spPr>
          <a:xfrm>
            <a:off x="775136" y="126147"/>
            <a:ext cx="1424251" cy="989734"/>
          </a:xfrm>
          <a:prstGeom prst="rect">
            <a:avLst/>
          </a:prstGeom>
        </p:spPr>
      </p:pic>
    </p:spTree>
    <p:extLst>
      <p:ext uri="{BB962C8B-B14F-4D97-AF65-F5344CB8AC3E}">
        <p14:creationId xmlns:p14="http://schemas.microsoft.com/office/powerpoint/2010/main" val="3153696919"/>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Istio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架构</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6" name="图片 5">
            <a:extLst>
              <a:ext uri="{FF2B5EF4-FFF2-40B4-BE49-F238E27FC236}">
                <a16:creationId xmlns:a16="http://schemas.microsoft.com/office/drawing/2014/main" id="{F6486D7A-6BA8-E74B-A623-B404980D2693}"/>
              </a:ext>
            </a:extLst>
          </p:cNvPr>
          <p:cNvPicPr>
            <a:picLocks noChangeAspect="1"/>
          </p:cNvPicPr>
          <p:nvPr/>
        </p:nvPicPr>
        <p:blipFill>
          <a:blip r:embed="rId2"/>
          <a:stretch>
            <a:fillRect/>
          </a:stretch>
        </p:blipFill>
        <p:spPr>
          <a:xfrm>
            <a:off x="775136" y="126147"/>
            <a:ext cx="1424251" cy="989734"/>
          </a:xfrm>
          <a:prstGeom prst="rect">
            <a:avLst/>
          </a:prstGeom>
        </p:spPr>
      </p:pic>
      <p:pic>
        <p:nvPicPr>
          <p:cNvPr id="3" name="图片 2">
            <a:extLst>
              <a:ext uri="{FF2B5EF4-FFF2-40B4-BE49-F238E27FC236}">
                <a16:creationId xmlns:a16="http://schemas.microsoft.com/office/drawing/2014/main" id="{74849736-50E2-4740-AFF8-B9ECD2790C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136" y="1337830"/>
            <a:ext cx="6675425" cy="5053043"/>
          </a:xfrm>
          <a:prstGeom prst="rect">
            <a:avLst/>
          </a:prstGeom>
        </p:spPr>
      </p:pic>
      <p:sp>
        <p:nvSpPr>
          <p:cNvPr id="8" name="TextBox 50">
            <a:extLst>
              <a:ext uri="{FF2B5EF4-FFF2-40B4-BE49-F238E27FC236}">
                <a16:creationId xmlns:a16="http://schemas.microsoft.com/office/drawing/2014/main" id="{3CE25D69-F3C1-2142-9FCE-B722F75A1034}"/>
              </a:ext>
            </a:extLst>
          </p:cNvPr>
          <p:cNvSpPr txBox="1"/>
          <p:nvPr/>
        </p:nvSpPr>
        <p:spPr>
          <a:xfrm>
            <a:off x="7450562" y="1337830"/>
            <a:ext cx="4591018" cy="3785652"/>
          </a:xfrm>
          <a:prstGeom prst="rect">
            <a:avLst/>
          </a:prstGeom>
          <a:noFill/>
        </p:spPr>
        <p:txBody>
          <a:bodyPr wrap="square" rtlCol="0">
            <a:spAutoFit/>
          </a:bodyPr>
          <a:lstStyle/>
          <a:p>
            <a:r>
              <a:rPr lang="zh-Hans" altLang="en-US" sz="2000" b="1" dirty="0">
                <a:solidFill>
                  <a:srgbClr val="FF0000"/>
                </a:solidFill>
                <a:latin typeface="仿宋" panose="02010609060101010101" pitchFamily="49" charset="-122"/>
                <a:ea typeface="仿宋" panose="02010609060101010101" pitchFamily="49" charset="-122"/>
                <a:cs typeface="+mn-ea"/>
                <a:sym typeface="+mn-lt"/>
              </a:rPr>
              <a:t>    </a:t>
            </a:r>
            <a:r>
              <a:rPr lang="en-US" altLang="zh-CN" sz="2000" b="1" dirty="0" err="1">
                <a:solidFill>
                  <a:srgbClr val="FF0000"/>
                </a:solidFill>
                <a:latin typeface="仿宋" panose="02010609060101010101" pitchFamily="49" charset="-122"/>
                <a:ea typeface="仿宋" panose="02010609060101010101" pitchFamily="49" charset="-122"/>
                <a:cs typeface="+mn-ea"/>
                <a:sym typeface="+mn-lt"/>
              </a:rPr>
              <a:t>Istio</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服务网格逻辑上分为数据平面和控制平面。</a:t>
            </a:r>
          </a:p>
          <a:p>
            <a:endPar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数据平面由一组以 </a:t>
            </a:r>
            <a:r>
              <a:rPr lang="en-US" altLang="zh-CN" sz="2000" b="1" dirty="0">
                <a:solidFill>
                  <a:schemeClr val="accent4">
                    <a:lumMod val="50000"/>
                  </a:schemeClr>
                </a:solidFill>
                <a:latin typeface="仿宋" panose="02010609060101010101" pitchFamily="49" charset="-122"/>
                <a:ea typeface="仿宋" panose="02010609060101010101" pitchFamily="49" charset="-122"/>
                <a:cs typeface="+mn-ea"/>
                <a:sym typeface="+mn-lt"/>
              </a:rPr>
              <a:t>sidecar </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方式部署的智能代理（</a:t>
            </a:r>
            <a:r>
              <a:rPr lang="en-US" altLang="zh-CN" sz="2000" b="1" dirty="0">
                <a:solidFill>
                  <a:schemeClr val="accent4">
                    <a:lumMod val="50000"/>
                  </a:schemeClr>
                </a:solidFill>
                <a:latin typeface="仿宋" panose="02010609060101010101" pitchFamily="49" charset="-122"/>
                <a:ea typeface="仿宋" panose="02010609060101010101" pitchFamily="49" charset="-122"/>
                <a:cs typeface="+mn-ea"/>
                <a:sym typeface="+mn-lt"/>
              </a:rPr>
              <a:t>Envoy</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）组成。这些代理可以调节和控制微服务及 </a:t>
            </a:r>
            <a:r>
              <a:rPr lang="en-US" altLang="zh-CN" sz="2000" b="1" dirty="0">
                <a:solidFill>
                  <a:schemeClr val="accent4">
                    <a:lumMod val="50000"/>
                  </a:schemeClr>
                </a:solidFill>
                <a:latin typeface="仿宋" panose="02010609060101010101" pitchFamily="49" charset="-122"/>
                <a:ea typeface="仿宋" panose="02010609060101010101" pitchFamily="49" charset="-122"/>
                <a:cs typeface="+mn-ea"/>
                <a:sym typeface="+mn-lt"/>
              </a:rPr>
              <a:t>Mixer </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之间所有的网络通信。</a:t>
            </a:r>
            <a:endParaRPr lang="en-US" altLang="zh-CN" sz="2000" b="1" dirty="0">
              <a:solidFill>
                <a:schemeClr val="accent4">
                  <a:lumMod val="50000"/>
                </a:schemeClr>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endParaRPr lang="en-US" altLang="zh-CN" sz="2000" b="1" dirty="0">
              <a:solidFill>
                <a:schemeClr val="accent4">
                  <a:lumMod val="50000"/>
                </a:schemeClr>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endPar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控制平面负责管理和配置代理来路由流量。此外控制平面配置 </a:t>
            </a:r>
            <a:r>
              <a:rPr lang="en-US" altLang="zh-CN" sz="2000" b="1" dirty="0">
                <a:solidFill>
                  <a:schemeClr val="accent4">
                    <a:lumMod val="50000"/>
                  </a:schemeClr>
                </a:solidFill>
                <a:latin typeface="仿宋" panose="02010609060101010101" pitchFamily="49" charset="-122"/>
                <a:ea typeface="仿宋" panose="02010609060101010101" pitchFamily="49" charset="-122"/>
                <a:cs typeface="+mn-ea"/>
                <a:sym typeface="+mn-lt"/>
              </a:rPr>
              <a:t>Mixer </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以实施策略和收集遥测数据。</a:t>
            </a:r>
            <a:endParaRPr lang="en-US" sz="2000" b="1" dirty="0">
              <a:solidFill>
                <a:schemeClr val="accent4">
                  <a:lumMod val="50000"/>
                </a:schemeClr>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047796945"/>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Istio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包含的主要组件</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6" name="图片 5">
            <a:extLst>
              <a:ext uri="{FF2B5EF4-FFF2-40B4-BE49-F238E27FC236}">
                <a16:creationId xmlns:a16="http://schemas.microsoft.com/office/drawing/2014/main" id="{F6486D7A-6BA8-E74B-A623-B404980D2693}"/>
              </a:ext>
            </a:extLst>
          </p:cNvPr>
          <p:cNvPicPr>
            <a:picLocks noChangeAspect="1"/>
          </p:cNvPicPr>
          <p:nvPr/>
        </p:nvPicPr>
        <p:blipFill>
          <a:blip r:embed="rId2"/>
          <a:stretch>
            <a:fillRect/>
          </a:stretch>
        </p:blipFill>
        <p:spPr>
          <a:xfrm>
            <a:off x="775136" y="126147"/>
            <a:ext cx="1424251" cy="989734"/>
          </a:xfrm>
          <a:prstGeom prst="rect">
            <a:avLst/>
          </a:prstGeom>
        </p:spPr>
      </p:pic>
      <p:sp>
        <p:nvSpPr>
          <p:cNvPr id="8" name="TextBox 50">
            <a:extLst>
              <a:ext uri="{FF2B5EF4-FFF2-40B4-BE49-F238E27FC236}">
                <a16:creationId xmlns:a16="http://schemas.microsoft.com/office/drawing/2014/main" id="{3CE25D69-F3C1-2142-9FCE-B722F75A1034}"/>
              </a:ext>
            </a:extLst>
          </p:cNvPr>
          <p:cNvSpPr txBox="1"/>
          <p:nvPr/>
        </p:nvSpPr>
        <p:spPr>
          <a:xfrm>
            <a:off x="775136" y="1210239"/>
            <a:ext cx="10244678" cy="5016758"/>
          </a:xfrm>
          <a:prstGeom prst="rect">
            <a:avLst/>
          </a:prstGeom>
          <a:noFill/>
        </p:spPr>
        <p:txBody>
          <a:bodyPr wrap="square" rtlCol="0">
            <a:spAutoFit/>
          </a:bodyPr>
          <a:lstStyle/>
          <a:p>
            <a:pPr marL="342900" indent="-342900">
              <a:buFont typeface="Wingdings" pitchFamily="2" charset="2"/>
              <a:buChar char="Ø"/>
            </a:pPr>
            <a:r>
              <a:rPr lang="en-US" sz="2000" b="1" dirty="0">
                <a:solidFill>
                  <a:srgbClr val="00B050"/>
                </a:solidFill>
                <a:latin typeface="仿宋" panose="02010609060101010101" pitchFamily="49" charset="-122"/>
                <a:ea typeface="仿宋" panose="02010609060101010101" pitchFamily="49" charset="-122"/>
                <a:cs typeface="+mn-ea"/>
                <a:sym typeface="+mn-lt"/>
              </a:rPr>
              <a:t>Envoy</a:t>
            </a:r>
            <a:r>
              <a:rPr 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 </a:t>
            </a:r>
          </a:p>
          <a:p>
            <a:r>
              <a:rPr lang="zh-Hans"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    </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每个微服务的</a:t>
            </a:r>
            <a:r>
              <a:rPr 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Sidecar</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代理，用于处理集群中服务之间以及从服务到外部服务之间的入口</a:t>
            </a:r>
            <a:r>
              <a:rPr lang="en-US" altLang="zh-CN" sz="2000" b="1" dirty="0">
                <a:solidFill>
                  <a:schemeClr val="accent4">
                    <a:lumMod val="50000"/>
                  </a:schemeClr>
                </a:solidFill>
                <a:latin typeface="仿宋" panose="02010609060101010101" pitchFamily="49" charset="-122"/>
                <a:ea typeface="仿宋" panose="02010609060101010101" pitchFamily="49" charset="-122"/>
                <a:cs typeface="+mn-ea"/>
                <a:sym typeface="+mn-lt"/>
              </a:rPr>
              <a:t>/</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出口流量。代理形成一个安全的微服务网格，提供丰富的功能，如发现，丰富的第</a:t>
            </a:r>
            <a:r>
              <a:rPr lang="en-US" altLang="zh-CN" sz="2000" b="1" dirty="0">
                <a:solidFill>
                  <a:schemeClr val="accent4">
                    <a:lumMod val="50000"/>
                  </a:schemeClr>
                </a:solidFill>
                <a:latin typeface="仿宋" panose="02010609060101010101" pitchFamily="49" charset="-122"/>
                <a:ea typeface="仿宋" panose="02010609060101010101" pitchFamily="49" charset="-122"/>
                <a:cs typeface="+mn-ea"/>
                <a:sym typeface="+mn-lt"/>
              </a:rPr>
              <a:t>7</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层路由，断路器，策略实施和遥测记录</a:t>
            </a:r>
            <a:r>
              <a:rPr lang="en-US" altLang="zh-CN" sz="2000" b="1" dirty="0">
                <a:solidFill>
                  <a:schemeClr val="accent4">
                    <a:lumMod val="50000"/>
                  </a:schemeClr>
                </a:solidFill>
                <a:latin typeface="仿宋" panose="02010609060101010101" pitchFamily="49" charset="-122"/>
                <a:ea typeface="仿宋" panose="02010609060101010101" pitchFamily="49" charset="-122"/>
                <a:cs typeface="+mn-ea"/>
                <a:sym typeface="+mn-lt"/>
              </a:rPr>
              <a:t>/</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报告功能。它简化并增强了应用程序中的微服务如何通过底层平台提供的网络相互通信。</a:t>
            </a:r>
          </a:p>
          <a:p>
            <a:pPr marL="342900" indent="-342900">
              <a:buFont typeface="Wingdings" pitchFamily="2" charset="2"/>
              <a:buChar char="Ø"/>
            </a:pPr>
            <a:r>
              <a:rPr lang="en-US" altLang="zh-Hans" sz="2000" b="1" dirty="0">
                <a:solidFill>
                  <a:srgbClr val="00B050"/>
                </a:solidFill>
                <a:latin typeface="仿宋" panose="02010609060101010101" pitchFamily="49" charset="-122"/>
                <a:ea typeface="仿宋" panose="02010609060101010101" pitchFamily="49" charset="-122"/>
                <a:cs typeface="+mn-ea"/>
                <a:sym typeface="+mn-lt"/>
              </a:rPr>
              <a:t>Mixer</a:t>
            </a:r>
            <a:r>
              <a:rPr lang="en-US" altLang="zh-CN" sz="2000" b="1" dirty="0">
                <a:solidFill>
                  <a:schemeClr val="accent4">
                    <a:lumMod val="50000"/>
                  </a:schemeClr>
                </a:solidFill>
                <a:latin typeface="仿宋" panose="02010609060101010101" pitchFamily="49" charset="-122"/>
                <a:ea typeface="仿宋" panose="02010609060101010101" pitchFamily="49" charset="-122"/>
                <a:cs typeface="+mn-ea"/>
                <a:sym typeface="+mn-lt"/>
              </a:rPr>
              <a:t> </a:t>
            </a:r>
          </a:p>
          <a:p>
            <a:r>
              <a:rPr lang="zh-Hans"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    </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代理和微服务利用的中央组件，用于实施授权，速率限制，配额，身份验证，请求跟踪和遥测收集等策略。</a:t>
            </a:r>
          </a:p>
          <a:p>
            <a:pPr marL="342900" indent="-342900">
              <a:buFont typeface="Wingdings" pitchFamily="2" charset="2"/>
              <a:buChar char="Ø"/>
            </a:pPr>
            <a:r>
              <a:rPr lang="en-US" sz="2000" b="1" dirty="0">
                <a:solidFill>
                  <a:srgbClr val="00B050"/>
                </a:solidFill>
                <a:latin typeface="仿宋" panose="02010609060101010101" pitchFamily="49" charset="-122"/>
                <a:ea typeface="仿宋" panose="02010609060101010101" pitchFamily="49" charset="-122"/>
                <a:cs typeface="+mn-ea"/>
                <a:sym typeface="+mn-lt"/>
              </a:rPr>
              <a:t>Pilot</a:t>
            </a:r>
          </a:p>
          <a:p>
            <a:r>
              <a:rPr lang="zh-Hans"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    </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负责在运行时配置代理的组件。</a:t>
            </a:r>
          </a:p>
          <a:p>
            <a:pPr marL="342900" indent="-342900">
              <a:buFont typeface="Wingdings" pitchFamily="2" charset="2"/>
              <a:buChar char="Ø"/>
            </a:pPr>
            <a:r>
              <a:rPr lang="en-US" sz="2000" b="1" dirty="0">
                <a:solidFill>
                  <a:srgbClr val="00B050"/>
                </a:solidFill>
                <a:latin typeface="仿宋" panose="02010609060101010101" pitchFamily="49" charset="-122"/>
                <a:ea typeface="仿宋" panose="02010609060101010101" pitchFamily="49" charset="-122"/>
                <a:cs typeface="+mn-ea"/>
                <a:sym typeface="+mn-lt"/>
              </a:rPr>
              <a:t>Citadel</a:t>
            </a:r>
          </a:p>
          <a:p>
            <a:r>
              <a:rPr lang="zh-Hans"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    </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负责证书颁发和轮换的集中组件。</a:t>
            </a:r>
          </a:p>
          <a:p>
            <a:pPr marL="342900" indent="-342900">
              <a:buFont typeface="Wingdings" pitchFamily="2" charset="2"/>
              <a:buChar char="Ø"/>
            </a:pPr>
            <a:r>
              <a:rPr lang="en-US" altLang="zh-CN" sz="2000" b="1" dirty="0">
                <a:solidFill>
                  <a:srgbClr val="00B050"/>
                </a:solidFill>
                <a:latin typeface="仿宋" panose="02010609060101010101" pitchFamily="49" charset="-122"/>
                <a:ea typeface="仿宋" panose="02010609060101010101" pitchFamily="49" charset="-122"/>
                <a:cs typeface="+mn-ea"/>
                <a:sym typeface="+mn-lt"/>
              </a:rPr>
              <a:t>Node Agent</a:t>
            </a:r>
          </a:p>
          <a:p>
            <a:r>
              <a:rPr lang="zh-Hans"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    </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负责证书颁发和轮换的每节点组件。</a:t>
            </a:r>
          </a:p>
          <a:p>
            <a:pPr marL="342900" indent="-342900">
              <a:buFont typeface="Wingdings" pitchFamily="2" charset="2"/>
              <a:buChar char="Ø"/>
            </a:pPr>
            <a:r>
              <a:rPr lang="en-US" altLang="zh-CN" sz="2000" b="1" dirty="0">
                <a:solidFill>
                  <a:srgbClr val="00B050"/>
                </a:solidFill>
                <a:latin typeface="仿宋" panose="02010609060101010101" pitchFamily="49" charset="-122"/>
                <a:ea typeface="仿宋" panose="02010609060101010101" pitchFamily="49" charset="-122"/>
                <a:cs typeface="+mn-ea"/>
                <a:sym typeface="+mn-lt"/>
              </a:rPr>
              <a:t>Galley</a:t>
            </a:r>
            <a:endParaRPr lang="zh-CN" altLang="en-US" sz="2000" b="1" dirty="0">
              <a:solidFill>
                <a:srgbClr val="00B050"/>
              </a:solidFill>
              <a:latin typeface="仿宋" panose="02010609060101010101" pitchFamily="49" charset="-122"/>
              <a:ea typeface="仿宋" panose="02010609060101010101" pitchFamily="49" charset="-122"/>
              <a:cs typeface="+mn-ea"/>
              <a:sym typeface="+mn-lt"/>
            </a:endParaRPr>
          </a:p>
          <a:p>
            <a:r>
              <a:rPr lang="zh-Hans"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    </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用于在</a:t>
            </a:r>
            <a:r>
              <a:rPr lang="en-US" sz="2000" b="1" dirty="0" err="1">
                <a:solidFill>
                  <a:schemeClr val="accent4">
                    <a:lumMod val="50000"/>
                  </a:schemeClr>
                </a:solidFill>
                <a:latin typeface="仿宋" panose="02010609060101010101" pitchFamily="49" charset="-122"/>
                <a:ea typeface="仿宋" panose="02010609060101010101" pitchFamily="49" charset="-122"/>
                <a:cs typeface="+mn-ea"/>
                <a:sym typeface="+mn-lt"/>
              </a:rPr>
              <a:t>Istio</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中验证，摄取，聚合，转换和分发配置的</a:t>
            </a:r>
            <a:r>
              <a:rPr 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Galley- Central</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组件。</a:t>
            </a:r>
          </a:p>
        </p:txBody>
      </p:sp>
    </p:spTree>
    <p:extLst>
      <p:ext uri="{BB962C8B-B14F-4D97-AF65-F5344CB8AC3E}">
        <p14:creationId xmlns:p14="http://schemas.microsoft.com/office/powerpoint/2010/main" val="549486280"/>
      </p:ext>
    </p:extLst>
  </p:cSld>
  <p:clrMapOvr>
    <a:masterClrMapping/>
  </p:clrMapOvr>
  <p:transition spd="slow">
    <p:wipe/>
  </p:transition>
</p:sld>
</file>

<file path=ppt/theme/theme1.xml><?xml version="1.0" encoding="utf-8"?>
<a:theme xmlns:a="http://schemas.openxmlformats.org/drawingml/2006/main" name="第一PPT，www.1ppt.com">
  <a:themeElements>
    <a:clrScheme name="自定义 1044">
      <a:dk1>
        <a:srgbClr val="737572"/>
      </a:dk1>
      <a:lt1>
        <a:sysClr val="window" lastClr="FFFFFF"/>
      </a:lt1>
      <a:dk2>
        <a:srgbClr val="445469"/>
      </a:dk2>
      <a:lt2>
        <a:srgbClr val="FFFFFF"/>
      </a:lt2>
      <a:accent1>
        <a:srgbClr val="3A8BC1"/>
      </a:accent1>
      <a:accent2>
        <a:srgbClr val="445469"/>
      </a:accent2>
      <a:accent3>
        <a:srgbClr val="3A8BC1"/>
      </a:accent3>
      <a:accent4>
        <a:srgbClr val="445469"/>
      </a:accent4>
      <a:accent5>
        <a:srgbClr val="3A8BC1"/>
      </a:accent5>
      <a:accent6>
        <a:srgbClr val="445469"/>
      </a:accent6>
      <a:hlink>
        <a:srgbClr val="1E9272"/>
      </a:hlink>
      <a:folHlink>
        <a:srgbClr val="32FFBF"/>
      </a:folHlink>
    </a:clrScheme>
    <a:fontScheme name="自定义 10">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5287</TotalTime>
  <Words>5918</Words>
  <Application>Microsoft Macintosh PowerPoint</Application>
  <PresentationFormat>宽屏</PresentationFormat>
  <Paragraphs>310</Paragraphs>
  <Slides>23</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23</vt:i4>
      </vt:variant>
    </vt:vector>
  </HeadingPairs>
  <TitlesOfParts>
    <vt:vector size="32" baseType="lpstr">
      <vt:lpstr>等线</vt:lpstr>
      <vt:lpstr>仿宋</vt:lpstr>
      <vt:lpstr>微软雅黑</vt:lpstr>
      <vt:lpstr>Lato</vt:lpstr>
      <vt:lpstr>Arial</vt:lpstr>
      <vt:lpstr>Calibri</vt:lpstr>
      <vt:lpstr>Calibri Light</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Microsoft Office 用户</cp:lastModifiedBy>
  <cp:revision>955</cp:revision>
  <dcterms:created xsi:type="dcterms:W3CDTF">2016-12-13T08:41:51Z</dcterms:created>
  <dcterms:modified xsi:type="dcterms:W3CDTF">2018-10-24T06:34:20Z</dcterms:modified>
</cp:coreProperties>
</file>